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numeros-naturales/" TargetMode="External"/><Relationship Id="rId2" Type="http://schemas.openxmlformats.org/officeDocument/2006/relationships/hyperlink" Target="https://definicion.de/numeros-naturales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://redes.colombiaaprende.edu.co/ntg/men/archivos/Referentes_Calidad/Modelos_Flexibles/Postprimaria/Guias%20del%20estudiante/Matematicas/MT_Recordando%20mi%20primaria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concepto.de/ciencia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concepto.de/funcion-matematic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ncepto.de/matematicas/" TargetMode="External"/><Relationship Id="rId5" Type="http://schemas.openxmlformats.org/officeDocument/2006/relationships/hyperlink" Target="https://concepto.de/fisica/" TargetMode="External"/><Relationship Id="rId4" Type="http://schemas.openxmlformats.org/officeDocument/2006/relationships/hyperlink" Target="https://concepto.de/quimic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22722" y="1151069"/>
            <a:ext cx="7276714" cy="1258315"/>
          </a:xfrm>
        </p:spPr>
        <p:txBody>
          <a:bodyPr/>
          <a:lstStyle/>
          <a:p>
            <a:r>
              <a:rPr lang="es-CO" altLang="es-CO" dirty="0"/>
              <a:t>I.E. Roberto Suaza Marquínez</a:t>
            </a:r>
            <a:br>
              <a:rPr lang="es-CO" altLang="es-CO" dirty="0"/>
            </a:br>
            <a:r>
              <a:rPr lang="es-CO" altLang="es-CO" dirty="0"/>
              <a:t>sede rural Estoracal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30184" y="3291840"/>
            <a:ext cx="6669252" cy="462580"/>
          </a:xfrm>
        </p:spPr>
        <p:txBody>
          <a:bodyPr>
            <a:noAutofit/>
          </a:bodyPr>
          <a:lstStyle/>
          <a:p>
            <a:pPr algn="just"/>
            <a:r>
              <a:rPr lang="es-CO" sz="4800" dirty="0" smtClean="0"/>
              <a:t>NÚMEROS NATURALES Y TEORÍA DE NÚMEROS</a:t>
            </a:r>
            <a:endParaRPr lang="es-CO" sz="4800" dirty="0"/>
          </a:p>
        </p:txBody>
      </p:sp>
      <p:pic>
        <p:nvPicPr>
          <p:cNvPr id="4" name="Imagen 3" descr="Resultado de imagen para roberto suaza marquine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33" y="653204"/>
            <a:ext cx="2512744" cy="1589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46" y="2323940"/>
            <a:ext cx="3374931" cy="3861090"/>
          </a:xfrm>
          <a:prstGeom prst="rect">
            <a:avLst/>
          </a:prstGeom>
        </p:spPr>
      </p:pic>
      <p:sp>
        <p:nvSpPr>
          <p:cNvPr id="6" name="Subtítulo 1"/>
          <p:cNvSpPr txBox="1">
            <a:spLocks/>
          </p:cNvSpPr>
          <p:nvPr/>
        </p:nvSpPr>
        <p:spPr bwMode="auto">
          <a:xfrm>
            <a:off x="8326102" y="5994475"/>
            <a:ext cx="34385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s-CO" altLang="es-CO" sz="1600" b="1"/>
              <a:t>DOCENTE: MAURICIO RAMÍREZ</a:t>
            </a:r>
          </a:p>
        </p:txBody>
      </p:sp>
      <p:sp>
        <p:nvSpPr>
          <p:cNvPr id="7" name="Rectángulo 7"/>
          <p:cNvSpPr>
            <a:spLocks noChangeArrowheads="1"/>
          </p:cNvSpPr>
          <p:nvPr/>
        </p:nvSpPr>
        <p:spPr bwMode="auto">
          <a:xfrm>
            <a:off x="6924972" y="4845517"/>
            <a:ext cx="247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dirty="0"/>
              <a:t>SEGUNDO PERIODO</a:t>
            </a:r>
          </a:p>
        </p:txBody>
      </p:sp>
    </p:spTree>
    <p:extLst>
      <p:ext uri="{BB962C8B-B14F-4D97-AF65-F5344CB8AC3E}">
        <p14:creationId xmlns:p14="http://schemas.microsoft.com/office/powerpoint/2010/main" val="4249459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77" y="665348"/>
            <a:ext cx="11118982" cy="59506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043" y="572472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089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23" y="647980"/>
            <a:ext cx="11530720" cy="56990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043" y="572472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440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79" y="628200"/>
            <a:ext cx="11491371" cy="59016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043" y="572472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3882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30" y="624840"/>
            <a:ext cx="11378057" cy="58942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043" y="572472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884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1" y="704290"/>
            <a:ext cx="11440850" cy="32437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146" y="3948056"/>
            <a:ext cx="3905026" cy="27593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043" y="572472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7020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CONOZCAMOS ALGUNOS NOMBRES </a:t>
            </a:r>
            <a:br>
              <a:rPr lang="es-CO" dirty="0" smtClean="0"/>
            </a:br>
            <a:r>
              <a:rPr lang="es-CO" dirty="0" smtClean="0"/>
              <a:t>QUE SE LE DAN A LOS NÚMEROS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94" y="58471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222" y="2056574"/>
            <a:ext cx="9445214" cy="467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31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46" y="747768"/>
            <a:ext cx="11396405" cy="54593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043" y="572472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7008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62" y="725020"/>
            <a:ext cx="11361238" cy="54283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043" y="572472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422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LA Divisibilidad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3" y="657185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040" y="1877124"/>
            <a:ext cx="7689507" cy="494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45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60" y="572397"/>
            <a:ext cx="9781671" cy="61744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043" y="572472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906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609" y="1239671"/>
            <a:ext cx="11029616" cy="988332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600" b="1" dirty="0"/>
              <a:t>¿Qué son números naturales?</a:t>
            </a:r>
            <a:r>
              <a:rPr lang="es-CO" b="1" dirty="0"/>
              <a:t/>
            </a:r>
            <a:br>
              <a:rPr lang="es-CO" b="1" dirty="0"/>
            </a:b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CO" sz="2800" dirty="0"/>
              <a:t>Los números naturales son</a:t>
            </a:r>
            <a:r>
              <a:rPr lang="es-CO" sz="2800" b="1" dirty="0"/>
              <a:t> los números que en la historia del hombre primero sirvieron para contar los objetos</a:t>
            </a:r>
            <a:r>
              <a:rPr lang="es-CO" sz="2800" dirty="0"/>
              <a:t>, no solo para su contabilización sino también para ordenarlos. Estos números se inician a partir del número 1. No hay una cantidad total o final de números naturales, son infinitos.</a:t>
            </a: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s-CO" sz="2600" dirty="0"/>
              <a:t>Los números naturales son el: 1, 2, 3, 4, 5, 6, 7, 8, 9, 10… etc. Como vemos estos números no admiten fracciones (decimales). Cabe aclarar que</a:t>
            </a:r>
            <a:r>
              <a:rPr lang="es-CO" sz="2600" b="1" dirty="0"/>
              <a:t> el número </a:t>
            </a:r>
            <a:r>
              <a:rPr lang="es-CO" sz="2600" b="1" i="1" dirty="0"/>
              <a:t>cero</a:t>
            </a:r>
            <a:r>
              <a:rPr lang="es-CO" sz="2600" b="1" dirty="0"/>
              <a:t> en ocasiones es considerado como un numero natural</a:t>
            </a:r>
            <a:r>
              <a:rPr lang="es-CO" sz="2600" dirty="0"/>
              <a:t>, pero generalmente no es así.</a:t>
            </a:r>
            <a:br>
              <a:rPr lang="es-CO" sz="2600" dirty="0"/>
            </a:br>
            <a:endParaRPr lang="es-CO" sz="2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37" y="600559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804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15" y="591671"/>
            <a:ext cx="11360244" cy="62663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043" y="572472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3729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93" y="560518"/>
            <a:ext cx="10612532" cy="62034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043" y="572472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25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67" y="634701"/>
            <a:ext cx="11306887" cy="62232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043" y="572472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8687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A calcular el máximo común divisor</a:t>
            </a:r>
            <a:br>
              <a:rPr lang="es-CO" dirty="0" smtClean="0"/>
            </a:br>
            <a:r>
              <a:rPr lang="es-CO" dirty="0" smtClean="0"/>
              <a:t> y el mínimo común múltiplo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3" y="657185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35" y="1854531"/>
            <a:ext cx="9412044" cy="500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8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84" y="736841"/>
            <a:ext cx="11523621" cy="50615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043" y="572472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2580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84" y="787213"/>
            <a:ext cx="11707224" cy="53231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043" y="572472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0281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16" y="592622"/>
            <a:ext cx="11647234" cy="59910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043" y="572472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951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596" y="790742"/>
            <a:ext cx="6764375" cy="57427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043" y="572472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5833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Referencia bibliográfica</a:t>
            </a:r>
            <a:endParaRPr lang="es-CO" dirty="0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451821" y="1925619"/>
            <a:ext cx="11284772" cy="4679576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874956" y="2247965"/>
            <a:ext cx="107305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CO" sz="3200" dirty="0">
                <a:hlinkClick r:id="rId2"/>
              </a:rPr>
              <a:t>https://definicion.de/numeros-naturales</a:t>
            </a:r>
            <a:r>
              <a:rPr lang="es-CO" sz="3200" dirty="0" smtClean="0">
                <a:hlinkClick r:id="rId2"/>
              </a:rPr>
              <a:t>/</a:t>
            </a:r>
            <a:endParaRPr lang="es-CO" sz="3200" dirty="0" smtClean="0"/>
          </a:p>
          <a:p>
            <a:pPr algn="just" fontAlgn="base"/>
            <a:endParaRPr lang="es-CO" sz="3200" b="0" i="0" dirty="0">
              <a:solidFill>
                <a:srgbClr val="666666"/>
              </a:solidFill>
              <a:effectLst/>
              <a:latin typeface="Georgia" panose="02040502050405020303" pitchFamily="18" charset="0"/>
            </a:endParaRPr>
          </a:p>
          <a:p>
            <a:pPr algn="just" fontAlgn="base"/>
            <a:r>
              <a:rPr lang="es-CO" sz="3200" dirty="0">
                <a:hlinkClick r:id="rId3"/>
              </a:rPr>
              <a:t>https://concepto.de/numeros-naturales</a:t>
            </a:r>
            <a:r>
              <a:rPr lang="es-CO" sz="3200" dirty="0" smtClean="0">
                <a:hlinkClick r:id="rId3"/>
              </a:rPr>
              <a:t>/</a:t>
            </a:r>
            <a:endParaRPr lang="es-CO" sz="3200" dirty="0" smtClean="0"/>
          </a:p>
          <a:p>
            <a:pPr algn="just" fontAlgn="base"/>
            <a:endParaRPr lang="es-CO" sz="3200" b="0" i="0" dirty="0">
              <a:solidFill>
                <a:srgbClr val="666666"/>
              </a:solidFill>
              <a:effectLst/>
              <a:latin typeface="Georgia" panose="02040502050405020303" pitchFamily="18" charset="0"/>
            </a:endParaRPr>
          </a:p>
          <a:p>
            <a:pPr algn="just" fontAlgn="base"/>
            <a:r>
              <a:rPr lang="es-CO" sz="3200" dirty="0">
                <a:hlinkClick r:id="rId4"/>
              </a:rPr>
              <a:t>http://redes.colombiaaprende.edu.co/ntg/men/archivos/Referentes_Calidad/Modelos_Flexibles/Postprimaria/Guias%20del%20estudiante/Matematicas/MT_Recordando%20mi%20primaria.pdf</a:t>
            </a:r>
            <a:endParaRPr lang="es-CO" sz="3200" b="0" i="0" dirty="0">
              <a:solidFill>
                <a:srgbClr val="666666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2043" y="572472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15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5593697" cy="392537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O" sz="2800" dirty="0"/>
              <a:t>Por otro lado, se dice que los números naturales siempre tienen un número sucesor. Y los números naturales </a:t>
            </a:r>
            <a:r>
              <a:rPr lang="es-CO" sz="2800" b="1" dirty="0"/>
              <a:t>no discriminan entre números </a:t>
            </a:r>
            <a:r>
              <a:rPr lang="es-CO" sz="2800" b="1" i="1" dirty="0"/>
              <a:t>pares</a:t>
            </a:r>
            <a:r>
              <a:rPr lang="es-CO" sz="2800" b="1" dirty="0"/>
              <a:t> e </a:t>
            </a:r>
            <a:r>
              <a:rPr lang="es-CO" sz="2800" b="1" i="1" dirty="0"/>
              <a:t>impares</a:t>
            </a:r>
            <a:r>
              <a:rPr lang="es-CO" sz="2800" dirty="0"/>
              <a:t>, los comprenden a todos ellos. No admiten fracciones ni tampoco números negativos. Se distinguen de los números enteros, ya que los enteros también comprenden a los números negativos. En cuanto a la expresión escrita de los números naturales, estos se representan con la letra N, en mayúscula.</a:t>
            </a:r>
            <a:r>
              <a:rPr lang="es-CO" sz="1900" dirty="0"/>
              <a:t/>
            </a:r>
            <a:br>
              <a:rPr lang="es-CO" sz="1900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2110951"/>
            <a:ext cx="4690333" cy="38671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7" y="600559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663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3337" y="2228002"/>
            <a:ext cx="5530246" cy="434491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CO" sz="2600" dirty="0">
                <a:solidFill>
                  <a:schemeClr val="tx1"/>
                </a:solidFill>
              </a:rPr>
              <a:t>Los números naturales además son </a:t>
            </a:r>
            <a:r>
              <a:rPr lang="es-CO" sz="2600" b="1" dirty="0">
                <a:solidFill>
                  <a:schemeClr val="tx1"/>
                </a:solidFill>
              </a:rPr>
              <a:t>la base primordial sobre la cual se fundamentan todas operaciones y </a:t>
            </a:r>
            <a:r>
              <a:rPr lang="es-CO" sz="2600" b="1" dirty="0">
                <a:solidFill>
                  <a:schemeClr val="tx1"/>
                </a:solidFill>
                <a:hlinkClick r:id="rId2"/>
              </a:rPr>
              <a:t>funciones matemáticas</a:t>
            </a:r>
            <a:r>
              <a:rPr lang="es-CO" sz="2600" dirty="0">
                <a:solidFill>
                  <a:schemeClr val="tx1"/>
                </a:solidFill>
              </a:rPr>
              <a:t>, la suma, restas, multiplicaciones y divisiones. También a las funciones trigonométricas y las ecuaciones. En definitiva son los elementos básicos sin los cuales la matemática no podría darse, también todas las </a:t>
            </a:r>
            <a:r>
              <a:rPr lang="es-CO" sz="2600" dirty="0">
                <a:solidFill>
                  <a:schemeClr val="tx1"/>
                </a:solidFill>
                <a:hlinkClick r:id="rId3"/>
              </a:rPr>
              <a:t>ciencias</a:t>
            </a:r>
            <a:r>
              <a:rPr lang="es-CO" sz="2600" dirty="0">
                <a:solidFill>
                  <a:schemeClr val="tx1"/>
                </a:solidFill>
              </a:rPr>
              <a:t> que utilicen este tipo de cálculos como la geometría, la ingeniería, </a:t>
            </a:r>
            <a:r>
              <a:rPr lang="es-CO" sz="2600" dirty="0">
                <a:solidFill>
                  <a:schemeClr val="tx1"/>
                </a:solidFill>
                <a:hlinkClick r:id="rId4"/>
              </a:rPr>
              <a:t>química</a:t>
            </a:r>
            <a:r>
              <a:rPr lang="es-CO" sz="2600" dirty="0">
                <a:solidFill>
                  <a:schemeClr val="tx1"/>
                </a:solidFill>
              </a:rPr>
              <a:t>, </a:t>
            </a:r>
            <a:r>
              <a:rPr lang="es-CO" sz="2600" dirty="0">
                <a:solidFill>
                  <a:schemeClr val="tx1"/>
                </a:solidFill>
                <a:hlinkClick r:id="rId5"/>
              </a:rPr>
              <a:t>física</a:t>
            </a:r>
            <a:r>
              <a:rPr lang="es-CO" sz="2600" dirty="0">
                <a:solidFill>
                  <a:schemeClr val="tx1"/>
                </a:solidFill>
              </a:rPr>
              <a:t>, todas requieren de la </a:t>
            </a:r>
            <a:r>
              <a:rPr lang="es-CO" sz="2600" dirty="0">
                <a:solidFill>
                  <a:schemeClr val="tx1"/>
                </a:solidFill>
                <a:hlinkClick r:id="rId6"/>
              </a:rPr>
              <a:t>matemática</a:t>
            </a:r>
            <a:r>
              <a:rPr lang="es-CO" sz="2600" dirty="0">
                <a:solidFill>
                  <a:schemeClr val="tx1"/>
                </a:solidFill>
              </a:rPr>
              <a:t> y de los números naturales.</a:t>
            </a:r>
            <a:r>
              <a:rPr lang="es-CO" dirty="0">
                <a:solidFill>
                  <a:schemeClr val="tx1"/>
                </a:solidFill>
              </a:rPr>
              <a:t/>
            </a:r>
            <a:br>
              <a:rPr lang="es-CO" dirty="0">
                <a:solidFill>
                  <a:schemeClr val="tx1"/>
                </a:solidFill>
              </a:rPr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337" y="600559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(Clasificación de los números naturales.)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44" y="2228001"/>
            <a:ext cx="5500465" cy="403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7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025" y="2228003"/>
            <a:ext cx="5055982" cy="4280373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81252" y="2228003"/>
            <a:ext cx="5629557" cy="4280373"/>
          </a:xfrm>
        </p:spPr>
        <p:txBody>
          <a:bodyPr>
            <a:noAutofit/>
          </a:bodyPr>
          <a:lstStyle/>
          <a:p>
            <a:pPr algn="just"/>
            <a:r>
              <a:rPr lang="es-CO" sz="2200" dirty="0"/>
              <a:t>Podría decirse que los números naturales tienen dos grandes usos: se utilizan para especificar el tamaño de un conjunto finito y para describir qué posición ocupa un elemento dentro de una secuencia ordenada</a:t>
            </a:r>
            <a:r>
              <a:rPr lang="es-CO" sz="2200" dirty="0" smtClean="0"/>
              <a:t>.</a:t>
            </a:r>
          </a:p>
          <a:p>
            <a:pPr algn="just"/>
            <a:r>
              <a:rPr lang="es-CO" sz="2200" dirty="0"/>
              <a:t>Por todo ello, nos encontramos con el hecho de que estos números se pueden representar en una línea recta y siempre se ordenan de menor a mayor. Así, una vez que señalemos en aquella el 0 procederemos a establecer el resto de número (1, 2, 3…) a la derecha de aquel.</a:t>
            </a:r>
            <a:endParaRPr lang="es-CO" sz="2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7" y="600559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733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04395" y="1925619"/>
            <a:ext cx="5799188" cy="4679576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es-CO" sz="2400" dirty="0"/>
              <a:t>Los números naturales pertenecen al conjunto de los </a:t>
            </a:r>
            <a:r>
              <a:rPr lang="es-CO" sz="2400" b="1" dirty="0"/>
              <a:t>números enteros positivos</a:t>
            </a:r>
            <a:r>
              <a:rPr lang="es-CO" sz="2400" dirty="0"/>
              <a:t>: no tienen decimales, no son fraccionarios y se encuentran a la derecha del cero en la recta real. Son infinitos, ya que incluyen a todos los elementos de una sucesión (1, 2, 3, 4, 5…).</a:t>
            </a:r>
          </a:p>
          <a:p>
            <a:pPr algn="just" fontAlgn="base"/>
            <a:r>
              <a:rPr lang="es-CO" sz="2400" dirty="0"/>
              <a:t>Sin embargo, los números naturales constituyen un conjunto cerrado para las operaciones de </a:t>
            </a:r>
            <a:r>
              <a:rPr lang="es-CO" sz="2400" b="1" dirty="0"/>
              <a:t>suma</a:t>
            </a:r>
            <a:r>
              <a:rPr lang="es-CO" sz="2400" dirty="0"/>
              <a:t> y </a:t>
            </a:r>
            <a:r>
              <a:rPr lang="es-CO" sz="2400" b="1" dirty="0"/>
              <a:t>multiplicación</a:t>
            </a:r>
            <a:r>
              <a:rPr lang="es-CO" sz="2400" dirty="0"/>
              <a:t> ya que, al operar con cualquiera de sus elementos, el resultado siempre será un número natural: 5+4=9, 8×4=32. No ocurre lo mismo, en cambio, con la </a:t>
            </a:r>
            <a:r>
              <a:rPr lang="es-CO" sz="2400" b="1" dirty="0"/>
              <a:t>resta</a:t>
            </a:r>
            <a:r>
              <a:rPr lang="es-CO" sz="2400" dirty="0"/>
              <a:t> (5-12= -7) o con la </a:t>
            </a:r>
            <a:r>
              <a:rPr lang="es-CO" sz="2400" b="1" dirty="0"/>
              <a:t>división</a:t>
            </a:r>
            <a:r>
              <a:rPr lang="es-CO" sz="2400" dirty="0"/>
              <a:t> (4/3=1,33).</a:t>
            </a:r>
          </a:p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37" y="600559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1.3 Representación gráfica de los naturales - Matemática Educati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16" y="2323652"/>
            <a:ext cx="5583093" cy="375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2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947134"/>
            <a:ext cx="11029616" cy="4356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7" y="600559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175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Algunas relaciones multiplicativas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818041"/>
            <a:ext cx="11176916" cy="47333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7" y="600559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753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34" y="604110"/>
            <a:ext cx="11533039" cy="60979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043" y="5724722"/>
            <a:ext cx="1153278" cy="113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703365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199</TotalTime>
  <Words>594</Words>
  <Application>Microsoft Office PowerPoint</Application>
  <PresentationFormat>Panorámica</PresentationFormat>
  <Paragraphs>23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Georgia</vt:lpstr>
      <vt:lpstr>Gill Sans MT</vt:lpstr>
      <vt:lpstr>Wingdings</vt:lpstr>
      <vt:lpstr>Wingdings 2</vt:lpstr>
      <vt:lpstr>Dividendo</vt:lpstr>
      <vt:lpstr>I.E. Roberto Suaza Marquínez sede rural Estoracal</vt:lpstr>
      <vt:lpstr>¿Qué son números naturales?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Algunas relaciones multiplicativas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CONOZCAMOS ALGUNOS NOMBRES  QUE SE LE DAN A LOS NÚMEROS</vt:lpstr>
      <vt:lpstr>Presentación de PowerPoint</vt:lpstr>
      <vt:lpstr>Presentación de PowerPoint</vt:lpstr>
      <vt:lpstr>LA Divisibilidad</vt:lpstr>
      <vt:lpstr>Presentación de PowerPoint</vt:lpstr>
      <vt:lpstr>Presentación de PowerPoint</vt:lpstr>
      <vt:lpstr>Presentación de PowerPoint</vt:lpstr>
      <vt:lpstr>Presentación de PowerPoint</vt:lpstr>
      <vt:lpstr>A calcular el máximo común divisor  y el mínimo común múltiplo</vt:lpstr>
      <vt:lpstr>Presentación de PowerPoint</vt:lpstr>
      <vt:lpstr>Presentación de PowerPoint</vt:lpstr>
      <vt:lpstr>Presentación de PowerPoint</vt:lpstr>
      <vt:lpstr>Presentación de PowerPoint</vt:lpstr>
      <vt:lpstr>Referencia bibliográfica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I.E. Roberto Suaza Marquínez sede rural Estoracal</dc:title>
  <dc:creator>mauricio ramirez</dc:creator>
  <cp:lastModifiedBy>mauricio ramirez</cp:lastModifiedBy>
  <cp:revision>16</cp:revision>
  <dcterms:created xsi:type="dcterms:W3CDTF">2020-05-06T22:17:22Z</dcterms:created>
  <dcterms:modified xsi:type="dcterms:W3CDTF">2020-05-07T01:37:21Z</dcterms:modified>
</cp:coreProperties>
</file>