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56" r:id="rId2"/>
    <p:sldId id="258" r:id="rId3"/>
    <p:sldId id="259" r:id="rId4"/>
    <p:sldId id="260" r:id="rId5"/>
    <p:sldId id="261" r:id="rId6"/>
    <p:sldId id="262" r:id="rId7"/>
    <p:sldId id="264" r:id="rId8"/>
    <p:sldId id="266" r:id="rId9"/>
    <p:sldId id="267" r:id="rId10"/>
    <p:sldId id="269" r:id="rId11"/>
    <p:sldId id="270" r:id="rId12"/>
    <p:sldId id="271" r:id="rId13"/>
    <p:sldId id="272" r:id="rId14"/>
    <p:sldId id="274" r:id="rId15"/>
    <p:sldId id="275" r:id="rId16"/>
    <p:sldId id="276" r:id="rId17"/>
    <p:sldId id="278" r:id="rId18"/>
    <p:sldId id="279" r:id="rId19"/>
    <p:sldId id="280" r:id="rId20"/>
    <p:sldId id="281" r:id="rId21"/>
    <p:sldId id="300" r:id="rId22"/>
    <p:sldId id="265" r:id="rId23"/>
    <p:sldId id="282" r:id="rId24"/>
    <p:sldId id="286" r:id="rId25"/>
    <p:sldId id="287" r:id="rId26"/>
    <p:sldId id="288" r:id="rId27"/>
    <p:sldId id="289" r:id="rId28"/>
    <p:sldId id="290" r:id="rId29"/>
    <p:sldId id="291" r:id="rId30"/>
    <p:sldId id="292" r:id="rId31"/>
    <p:sldId id="301" r:id="rId32"/>
    <p:sldId id="293" r:id="rId33"/>
    <p:sldId id="294" r:id="rId34"/>
    <p:sldId id="297" r:id="rId35"/>
    <p:sldId id="295" r:id="rId36"/>
    <p:sldId id="296" r:id="rId37"/>
    <p:sldId id="298" r:id="rId38"/>
    <p:sldId id="299" r:id="rId39"/>
    <p:sldId id="302" r:id="rId40"/>
    <p:sldId id="30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6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06FB8-2D20-4CEB-AF46-42451ECAD4D5}" type="datetimeFigureOut">
              <a:rPr lang="es-CO" smtClean="0"/>
              <a:t>8/05/2020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E2F55-D613-485E-8907-90A9F2C5C06A}" type="slidenum">
              <a:rPr lang="es-CO" smtClean="0"/>
              <a:t>‹Nº›</a:t>
            </a:fld>
            <a:endParaRPr lang="es-CO"/>
          </a:p>
        </p:txBody>
      </p:sp>
    </p:spTree>
    <p:extLst>
      <p:ext uri="{BB962C8B-B14F-4D97-AF65-F5344CB8AC3E}">
        <p14:creationId xmlns:p14="http://schemas.microsoft.com/office/powerpoint/2010/main" val="2318701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8</a:t>
            </a:fld>
            <a:endParaRPr lang="es-ES" dirty="0"/>
          </a:p>
        </p:txBody>
      </p:sp>
    </p:spTree>
    <p:extLst>
      <p:ext uri="{BB962C8B-B14F-4D97-AF65-F5344CB8AC3E}">
        <p14:creationId xmlns:p14="http://schemas.microsoft.com/office/powerpoint/2010/main" val="925505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9</a:t>
            </a:fld>
            <a:endParaRPr lang="es-ES" dirty="0"/>
          </a:p>
        </p:txBody>
      </p:sp>
    </p:spTree>
    <p:extLst>
      <p:ext uri="{BB962C8B-B14F-4D97-AF65-F5344CB8AC3E}">
        <p14:creationId xmlns:p14="http://schemas.microsoft.com/office/powerpoint/2010/main" val="3345403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A61015F-7CC6-4D0A-9D87-873EA4C304CC}" type="datetimeFigureOut">
              <a:rPr lang="en-US" dirty="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smtClean="0"/>
              <a:t>Editar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5/8/2020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5/8/2020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5/8/2020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5C68B11-C5A8-448C-8CE9-B1A273C79CFC}" type="datetimeFigureOut">
              <a:rPr lang="en-US" dirty="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C7616CA0-919D-4A49-9C8A-62FDFB3A5183}" type="datetimeFigureOut">
              <a:rPr lang="en-US" dirty="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5/8/2020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‹Nº›</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16.xml"/><Relationship Id="rId7" Type="http://schemas.openxmlformats.org/officeDocument/2006/relationships/slide" Target="slide22.xml"/><Relationship Id="rId2"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39.xml"/><Relationship Id="rId3" Type="http://schemas.openxmlformats.org/officeDocument/2006/relationships/slide" Target="slide33.xml"/><Relationship Id="rId7" Type="http://schemas.openxmlformats.org/officeDocument/2006/relationships/slide" Target="slide7.xml"/><Relationship Id="rId12" Type="http://schemas.openxmlformats.org/officeDocument/2006/relationships/slide" Target="slide28.xml"/><Relationship Id="rId2" Type="http://schemas.openxmlformats.org/officeDocument/2006/relationships/slide" Target="slide16.xml"/><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slide" Target="slide24.xml"/><Relationship Id="rId5" Type="http://schemas.openxmlformats.org/officeDocument/2006/relationships/slide" Target="slide37.xml"/><Relationship Id="rId15" Type="http://schemas.openxmlformats.org/officeDocument/2006/relationships/image" Target="../media/image4.jpeg"/><Relationship Id="rId10" Type="http://schemas.openxmlformats.org/officeDocument/2006/relationships/slide" Target="slide22.xml"/><Relationship Id="rId4" Type="http://schemas.openxmlformats.org/officeDocument/2006/relationships/slide" Target="slide38.xml"/><Relationship Id="rId9" Type="http://schemas.openxmlformats.org/officeDocument/2006/relationships/slide" Target="slide18.xml"/><Relationship Id="rId14" Type="http://schemas.openxmlformats.org/officeDocument/2006/relationships/slide" Target="slide3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www.youtube.com/watch?v=Q9bh83Oc1lY" TargetMode="External"/><Relationship Id="rId3" Type="http://schemas.openxmlformats.org/officeDocument/2006/relationships/hyperlink" Target="https://concepto.de/comic/" TargetMode="External"/><Relationship Id="rId7" Type="http://schemas.openxmlformats.org/officeDocument/2006/relationships/hyperlink" Target="https://www.youtube.com/watch?v=iKKYma-ol7o" TargetMode="External"/><Relationship Id="rId2" Type="http://schemas.openxmlformats.org/officeDocument/2006/relationships/hyperlink" Target="https://definicion.de/texto-publicitario/" TargetMode="External"/><Relationship Id="rId1" Type="http://schemas.openxmlformats.org/officeDocument/2006/relationships/slideLayout" Target="../slideLayouts/slideLayout6.xml"/><Relationship Id="rId6" Type="http://schemas.openxmlformats.org/officeDocument/2006/relationships/hyperlink" Target="http://recursos.cnice.mec.es/lengua/profesores/eso1/t2/teoria_5.htm" TargetMode="External"/><Relationship Id="rId5" Type="http://schemas.openxmlformats.org/officeDocument/2006/relationships/hyperlink" Target="https://www.significados.com/texto-informativo/" TargetMode="External"/><Relationship Id="rId4" Type="http://schemas.openxmlformats.org/officeDocument/2006/relationships/hyperlink" Target="https://www.significados.com/comunicacion-no-verba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1.xml"/><Relationship Id="rId7" Type="http://schemas.openxmlformats.org/officeDocument/2006/relationships/slide" Target="slide9.xml"/><Relationship Id="rId12" Type="http://schemas.openxmlformats.org/officeDocument/2006/relationships/image" Target="../media/image4.jpeg"/><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13.xml"/><Relationship Id="rId11" Type="http://schemas.openxmlformats.org/officeDocument/2006/relationships/slide" Target="slide37.xml"/><Relationship Id="rId5" Type="http://schemas.openxmlformats.org/officeDocument/2006/relationships/slide" Target="slide5.xml"/><Relationship Id="rId10" Type="http://schemas.openxmlformats.org/officeDocument/2006/relationships/slide" Target="slide24.xml"/><Relationship Id="rId4" Type="http://schemas.openxmlformats.org/officeDocument/2006/relationships/slide" Target="slide35.xml"/><Relationship Id="rId9" Type="http://schemas.openxmlformats.org/officeDocument/2006/relationships/slide" Target="slide2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4960137"/>
            <a:ext cx="7772400" cy="1463040"/>
          </a:xfrm>
        </p:spPr>
        <p:txBody>
          <a:bodyPr>
            <a:normAutofit/>
          </a:bodyPr>
          <a:lstStyle/>
          <a:p>
            <a:r>
              <a:rPr lang="es-CO" sz="7200" dirty="0"/>
              <a:t>LOS GÉNEROS LITERARIOS </a:t>
            </a:r>
          </a:p>
        </p:txBody>
      </p:sp>
      <p:pic>
        <p:nvPicPr>
          <p:cNvPr id="4" name="Picture 2" descr="Catálogo de recursos educativos digit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536" y="1570616"/>
            <a:ext cx="5615491" cy="287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p:cNvSpPr txBox="1">
            <a:spLocks/>
          </p:cNvSpPr>
          <p:nvPr/>
        </p:nvSpPr>
        <p:spPr>
          <a:xfrm>
            <a:off x="916735" y="163993"/>
            <a:ext cx="7530352" cy="1258315"/>
          </a:xfrm>
          <a:prstGeom prst="rect">
            <a:avLst/>
          </a:prstGeom>
          <a:solidFill>
            <a:srgbClr val="FFFF00"/>
          </a:solidFill>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r>
              <a:rPr lang="es-CO" altLang="es-CO" sz="4000" dirty="0" smtClean="0"/>
              <a:t>I.E. Roberto Suaza Marquínez</a:t>
            </a:r>
            <a:br>
              <a:rPr lang="es-CO" altLang="es-CO" sz="4000" dirty="0" smtClean="0"/>
            </a:br>
            <a:r>
              <a:rPr lang="es-CO" altLang="es-CO" sz="4000" dirty="0" smtClean="0"/>
              <a:t>sede rural Estoracal</a:t>
            </a:r>
            <a:endParaRPr lang="es-CO" sz="4000" dirty="0"/>
          </a:p>
        </p:txBody>
      </p:sp>
      <p:pic>
        <p:nvPicPr>
          <p:cNvPr id="5" name="Imagen 4" descr="Resultado de imagen para roberto suaza marquinez"/>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756" y="217739"/>
            <a:ext cx="1398493" cy="115082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
        <p:nvSpPr>
          <p:cNvPr id="8" name="Subtítulo 1"/>
          <p:cNvSpPr txBox="1">
            <a:spLocks/>
          </p:cNvSpPr>
          <p:nvPr/>
        </p:nvSpPr>
        <p:spPr bwMode="auto">
          <a:xfrm>
            <a:off x="8611344" y="5806255"/>
            <a:ext cx="34385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buFont typeface="Wingdings" panose="05000000000000000000" pitchFamily="2" charset="2"/>
              <a:buNone/>
            </a:pPr>
            <a:r>
              <a:rPr lang="es-CO" altLang="es-CO" sz="1600" b="1" dirty="0"/>
              <a:t>DOCENTE: MAURICIO RAMÍREZ</a:t>
            </a:r>
          </a:p>
        </p:txBody>
      </p:sp>
      <p:sp>
        <p:nvSpPr>
          <p:cNvPr id="9" name="Rectángulo 7"/>
          <p:cNvSpPr>
            <a:spLocks noChangeArrowheads="1"/>
          </p:cNvSpPr>
          <p:nvPr/>
        </p:nvSpPr>
        <p:spPr bwMode="auto">
          <a:xfrm>
            <a:off x="9090768" y="4850497"/>
            <a:ext cx="2479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O" altLang="es-CO" dirty="0"/>
              <a:t>SEGUNDO PERIODO</a:t>
            </a:r>
          </a:p>
        </p:txBody>
      </p:sp>
    </p:spTree>
    <p:extLst>
      <p:ext uri="{BB962C8B-B14F-4D97-AF65-F5344CB8AC3E}">
        <p14:creationId xmlns:p14="http://schemas.microsoft.com/office/powerpoint/2010/main" val="949673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8">
            <a:hlinkClick r:id="rId2" action="ppaction://hlinksldjump"/>
          </p:cNvPr>
          <p:cNvSpPr txBox="1">
            <a:spLocks noChangeArrowheads="1"/>
          </p:cNvSpPr>
          <p:nvPr/>
        </p:nvSpPr>
        <p:spPr bwMode="auto">
          <a:xfrm>
            <a:off x="792860" y="2267485"/>
            <a:ext cx="1380955" cy="276999"/>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200" b="1" dirty="0" smtClean="0">
                <a:latin typeface="Arial" panose="020B0604020202020204" pitchFamily="34" charset="0"/>
              </a:rPr>
              <a:t>OBJETO LÍRICO</a:t>
            </a:r>
            <a:endParaRPr lang="es-ES" altLang="es-CO" sz="1200" b="1" dirty="0">
              <a:latin typeface="Arial" panose="020B0604020202020204" pitchFamily="34" charset="0"/>
            </a:endParaRPr>
          </a:p>
        </p:txBody>
      </p:sp>
      <p:sp>
        <p:nvSpPr>
          <p:cNvPr id="14342" name="Text Box 20">
            <a:hlinkClick r:id="rId3" action="ppaction://hlinksldjump"/>
          </p:cNvPr>
          <p:cNvSpPr txBox="1">
            <a:spLocks noChangeArrowheads="1"/>
          </p:cNvSpPr>
          <p:nvPr/>
        </p:nvSpPr>
        <p:spPr bwMode="auto">
          <a:xfrm>
            <a:off x="785887" y="3105685"/>
            <a:ext cx="1359668" cy="276999"/>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200" b="1" dirty="0" smtClean="0">
                <a:latin typeface="Arial" panose="020B0604020202020204" pitchFamily="34" charset="0"/>
              </a:rPr>
              <a:t>MOTIVO LÍRICO</a:t>
            </a:r>
            <a:endParaRPr lang="es-ES" altLang="es-CO" sz="1200" b="1" dirty="0">
              <a:latin typeface="Arial" panose="020B0604020202020204" pitchFamily="34" charset="0"/>
            </a:endParaRPr>
          </a:p>
        </p:txBody>
      </p:sp>
      <p:sp>
        <p:nvSpPr>
          <p:cNvPr id="14343" name="Text Box 22">
            <a:hlinkClick r:id="rId4" action="ppaction://hlinksldjump"/>
          </p:cNvPr>
          <p:cNvSpPr txBox="1">
            <a:spLocks noChangeArrowheads="1"/>
          </p:cNvSpPr>
          <p:nvPr/>
        </p:nvSpPr>
        <p:spPr bwMode="auto">
          <a:xfrm>
            <a:off x="775129" y="4011871"/>
            <a:ext cx="1622560" cy="276999"/>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200" b="1" dirty="0" smtClean="0">
                <a:latin typeface="Arial" panose="020B0604020202020204" pitchFamily="34" charset="0"/>
              </a:rPr>
              <a:t>TEMPLE DE ÁNIMO</a:t>
            </a:r>
            <a:endParaRPr lang="es-ES" altLang="es-CO" sz="1200" b="1" dirty="0">
              <a:latin typeface="Arial" panose="020B0604020202020204" pitchFamily="34" charset="0"/>
            </a:endParaRPr>
          </a:p>
        </p:txBody>
      </p:sp>
      <p:sp>
        <p:nvSpPr>
          <p:cNvPr id="14344" name="Text Box 23">
            <a:hlinkClick r:id="rId5" action="ppaction://hlinksldjump"/>
          </p:cNvPr>
          <p:cNvSpPr txBox="1">
            <a:spLocks noChangeArrowheads="1"/>
          </p:cNvSpPr>
          <p:nvPr/>
        </p:nvSpPr>
        <p:spPr bwMode="auto">
          <a:xfrm>
            <a:off x="810723" y="4829857"/>
            <a:ext cx="620683" cy="276999"/>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200" b="1" dirty="0" smtClean="0">
                <a:latin typeface="Arial" panose="020B0604020202020204" pitchFamily="34" charset="0"/>
              </a:rPr>
              <a:t>TEMA</a:t>
            </a:r>
            <a:endParaRPr lang="es-ES" altLang="es-CO" sz="1200" b="1" dirty="0">
              <a:latin typeface="Arial" panose="020B0604020202020204" pitchFamily="34" charset="0"/>
            </a:endParaRPr>
          </a:p>
        </p:txBody>
      </p:sp>
      <p:sp>
        <p:nvSpPr>
          <p:cNvPr id="14345" name="Text Box 24">
            <a:hlinkClick r:id="rId6" action="ppaction://hlinksldjump"/>
          </p:cNvPr>
          <p:cNvSpPr txBox="1">
            <a:spLocks noChangeArrowheads="1"/>
          </p:cNvSpPr>
          <p:nvPr/>
        </p:nvSpPr>
        <p:spPr bwMode="auto">
          <a:xfrm>
            <a:off x="775129" y="5694907"/>
            <a:ext cx="1415772" cy="276999"/>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200" b="1" dirty="0" smtClean="0">
                <a:latin typeface="Arial" panose="020B0604020202020204" pitchFamily="34" charset="0"/>
              </a:rPr>
              <a:t>ACTITUD LÍRICA</a:t>
            </a:r>
            <a:endParaRPr lang="es-ES" altLang="es-CO" sz="1200" b="1" dirty="0">
              <a:latin typeface="Arial" panose="020B0604020202020204" pitchFamily="34" charset="0"/>
            </a:endParaRPr>
          </a:p>
        </p:txBody>
      </p:sp>
      <p:sp>
        <p:nvSpPr>
          <p:cNvPr id="14346" name="Text Box 25"/>
          <p:cNvSpPr txBox="1">
            <a:spLocks noChangeArrowheads="1"/>
          </p:cNvSpPr>
          <p:nvPr/>
        </p:nvSpPr>
        <p:spPr bwMode="auto">
          <a:xfrm>
            <a:off x="2928099" y="2280981"/>
            <a:ext cx="6034024" cy="338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600" dirty="0" smtClean="0">
                <a:latin typeface="Arial" panose="020B0604020202020204" pitchFamily="34" charset="0"/>
              </a:rPr>
              <a:t>La persona, lugar u objeto al cual se refiere la composición lírica.</a:t>
            </a:r>
            <a:endParaRPr lang="es-ES" altLang="es-CO" sz="1600" dirty="0">
              <a:latin typeface="Arial" panose="020B0604020202020204" pitchFamily="34" charset="0"/>
            </a:endParaRPr>
          </a:p>
        </p:txBody>
      </p:sp>
      <p:sp>
        <p:nvSpPr>
          <p:cNvPr id="14347" name="Line 26"/>
          <p:cNvSpPr>
            <a:spLocks noChangeShapeType="1"/>
          </p:cNvSpPr>
          <p:nvPr/>
        </p:nvSpPr>
        <p:spPr bwMode="auto">
          <a:xfrm>
            <a:off x="2242296" y="2436904"/>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4348" name="Text Box 27"/>
          <p:cNvSpPr txBox="1">
            <a:spLocks noChangeArrowheads="1"/>
          </p:cNvSpPr>
          <p:nvPr/>
        </p:nvSpPr>
        <p:spPr bwMode="auto">
          <a:xfrm>
            <a:off x="2326218" y="2186086"/>
            <a:ext cx="3738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400" dirty="0" smtClean="0">
                <a:latin typeface="Arial" panose="020B0604020202020204" pitchFamily="34" charset="0"/>
              </a:rPr>
              <a:t>es</a:t>
            </a:r>
            <a:endParaRPr lang="es-ES" altLang="es-CO" sz="1400" dirty="0">
              <a:latin typeface="Arial" panose="020B0604020202020204" pitchFamily="34" charset="0"/>
            </a:endParaRPr>
          </a:p>
        </p:txBody>
      </p:sp>
      <p:sp>
        <p:nvSpPr>
          <p:cNvPr id="14350" name="Line 29"/>
          <p:cNvSpPr>
            <a:spLocks noChangeShapeType="1"/>
          </p:cNvSpPr>
          <p:nvPr/>
        </p:nvSpPr>
        <p:spPr bwMode="auto">
          <a:xfrm>
            <a:off x="507028" y="1657847"/>
            <a:ext cx="2140" cy="425885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4353" name="Text Box 32"/>
          <p:cNvSpPr txBox="1">
            <a:spLocks noChangeArrowheads="1"/>
          </p:cNvSpPr>
          <p:nvPr/>
        </p:nvSpPr>
        <p:spPr bwMode="auto">
          <a:xfrm>
            <a:off x="2906583" y="3075953"/>
            <a:ext cx="5516254" cy="338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600" dirty="0" smtClean="0">
                <a:latin typeface="Arial" panose="020B0604020202020204" pitchFamily="34" charset="0"/>
              </a:rPr>
              <a:t>Sentimiento que predominará a lo largo de la composición</a:t>
            </a:r>
            <a:r>
              <a:rPr lang="es-ES_tradnl" altLang="es-CO" sz="1200" dirty="0">
                <a:latin typeface="Arial" panose="020B0604020202020204" pitchFamily="34" charset="0"/>
              </a:rPr>
              <a:t>.</a:t>
            </a:r>
            <a:endParaRPr lang="es-ES" altLang="es-CO" sz="1200" dirty="0">
              <a:latin typeface="Arial" panose="020B0604020202020204" pitchFamily="34" charset="0"/>
            </a:endParaRPr>
          </a:p>
        </p:txBody>
      </p:sp>
      <p:sp>
        <p:nvSpPr>
          <p:cNvPr id="14354" name="Line 33"/>
          <p:cNvSpPr>
            <a:spLocks noChangeShapeType="1"/>
          </p:cNvSpPr>
          <p:nvPr/>
        </p:nvSpPr>
        <p:spPr bwMode="auto">
          <a:xfrm>
            <a:off x="2177829" y="3276601"/>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4355" name="Line 34"/>
          <p:cNvSpPr>
            <a:spLocks noChangeShapeType="1"/>
          </p:cNvSpPr>
          <p:nvPr/>
        </p:nvSpPr>
        <p:spPr bwMode="auto">
          <a:xfrm>
            <a:off x="527124" y="2454556"/>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4356" name="Line 37"/>
          <p:cNvSpPr>
            <a:spLocks noChangeShapeType="1"/>
          </p:cNvSpPr>
          <p:nvPr/>
        </p:nvSpPr>
        <p:spPr bwMode="auto">
          <a:xfrm>
            <a:off x="517075" y="4174882"/>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4357" name="Line 38"/>
          <p:cNvSpPr>
            <a:spLocks noChangeShapeType="1"/>
          </p:cNvSpPr>
          <p:nvPr/>
        </p:nvSpPr>
        <p:spPr bwMode="auto">
          <a:xfrm>
            <a:off x="507027" y="5013492"/>
            <a:ext cx="268101" cy="49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4358" name="Line 39"/>
          <p:cNvSpPr>
            <a:spLocks noChangeShapeType="1"/>
          </p:cNvSpPr>
          <p:nvPr/>
        </p:nvSpPr>
        <p:spPr bwMode="auto">
          <a:xfrm>
            <a:off x="527124" y="5916706"/>
            <a:ext cx="2185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4359" name="Text Box 40">
            <a:hlinkClick r:id="rId7" action="ppaction://hlinksldjump"/>
          </p:cNvPr>
          <p:cNvSpPr txBox="1">
            <a:spLocks noChangeArrowheads="1"/>
          </p:cNvSpPr>
          <p:nvPr/>
        </p:nvSpPr>
        <p:spPr bwMode="auto">
          <a:xfrm>
            <a:off x="788233" y="1592454"/>
            <a:ext cx="1595309" cy="276999"/>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200" b="1" dirty="0" smtClean="0">
                <a:latin typeface="Arial" panose="020B0604020202020204" pitchFamily="34" charset="0"/>
              </a:rPr>
              <a:t>HABLANTE LÍRICO</a:t>
            </a:r>
            <a:endParaRPr lang="es-ES" altLang="es-CO" sz="1200" b="1" dirty="0">
              <a:latin typeface="Arial" panose="020B0604020202020204" pitchFamily="34" charset="0"/>
            </a:endParaRPr>
          </a:p>
        </p:txBody>
      </p:sp>
      <p:sp>
        <p:nvSpPr>
          <p:cNvPr id="14360" name="Text Box 41"/>
          <p:cNvSpPr txBox="1">
            <a:spLocks noChangeArrowheads="1"/>
          </p:cNvSpPr>
          <p:nvPr/>
        </p:nvSpPr>
        <p:spPr bwMode="auto">
          <a:xfrm>
            <a:off x="3672609" y="1597879"/>
            <a:ext cx="4995278" cy="338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600" dirty="0" smtClean="0">
                <a:latin typeface="Arial" panose="020B0604020202020204" pitchFamily="34" charset="0"/>
              </a:rPr>
              <a:t>Personaje ficticio que toma la voz de la composición.</a:t>
            </a:r>
            <a:endParaRPr lang="es-ES" altLang="es-CO" sz="1600" dirty="0">
              <a:latin typeface="Arial" panose="020B0604020202020204" pitchFamily="34" charset="0"/>
            </a:endParaRPr>
          </a:p>
        </p:txBody>
      </p:sp>
      <p:sp>
        <p:nvSpPr>
          <p:cNvPr id="14361" name="Line 42"/>
          <p:cNvSpPr>
            <a:spLocks noChangeShapeType="1"/>
          </p:cNvSpPr>
          <p:nvPr/>
        </p:nvSpPr>
        <p:spPr bwMode="auto">
          <a:xfrm>
            <a:off x="2441583" y="1748840"/>
            <a:ext cx="1172985" cy="67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4362" name="Text Box 45"/>
          <p:cNvSpPr txBox="1">
            <a:spLocks noChangeArrowheads="1"/>
          </p:cNvSpPr>
          <p:nvPr/>
        </p:nvSpPr>
        <p:spPr bwMode="auto">
          <a:xfrm>
            <a:off x="2498238" y="1520265"/>
            <a:ext cx="118087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100" dirty="0" smtClean="0">
                <a:latin typeface="Arial" panose="020B0604020202020204" pitchFamily="34" charset="0"/>
              </a:rPr>
              <a:t>Corresponde al </a:t>
            </a:r>
            <a:endParaRPr lang="es-ES" altLang="es-CO" sz="1100" dirty="0">
              <a:latin typeface="Arial" panose="020B0604020202020204" pitchFamily="34" charset="0"/>
            </a:endParaRPr>
          </a:p>
        </p:txBody>
      </p:sp>
      <p:sp>
        <p:nvSpPr>
          <p:cNvPr id="14364" name="Line 47"/>
          <p:cNvSpPr>
            <a:spLocks noChangeShapeType="1"/>
          </p:cNvSpPr>
          <p:nvPr/>
        </p:nvSpPr>
        <p:spPr bwMode="auto">
          <a:xfrm>
            <a:off x="537191" y="1653365"/>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4365" name="Line 48"/>
          <p:cNvSpPr>
            <a:spLocks noChangeShapeType="1"/>
          </p:cNvSpPr>
          <p:nvPr/>
        </p:nvSpPr>
        <p:spPr bwMode="auto">
          <a:xfrm>
            <a:off x="527124" y="3276601"/>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4366" name="Text Box 49"/>
          <p:cNvSpPr txBox="1">
            <a:spLocks noChangeArrowheads="1"/>
          </p:cNvSpPr>
          <p:nvPr/>
        </p:nvSpPr>
        <p:spPr bwMode="auto">
          <a:xfrm>
            <a:off x="2233933" y="3030471"/>
            <a:ext cx="5629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400" dirty="0">
                <a:latin typeface="Arial" panose="020B0604020202020204" pitchFamily="34" charset="0"/>
              </a:rPr>
              <a:t>e</a:t>
            </a:r>
            <a:r>
              <a:rPr lang="es-ES_tradnl" altLang="es-CO" sz="1400" dirty="0" smtClean="0">
                <a:latin typeface="Arial" panose="020B0604020202020204" pitchFamily="34" charset="0"/>
              </a:rPr>
              <a:t>s el</a:t>
            </a:r>
            <a:endParaRPr lang="es-ES" altLang="es-CO" sz="1400" dirty="0">
              <a:latin typeface="Arial" panose="020B0604020202020204" pitchFamily="34" charset="0"/>
            </a:endParaRPr>
          </a:p>
        </p:txBody>
      </p:sp>
      <p:sp>
        <p:nvSpPr>
          <p:cNvPr id="14367" name="Text Box 50"/>
          <p:cNvSpPr txBox="1">
            <a:spLocks noChangeArrowheads="1"/>
          </p:cNvSpPr>
          <p:nvPr/>
        </p:nvSpPr>
        <p:spPr bwMode="auto">
          <a:xfrm>
            <a:off x="3961589" y="3994688"/>
            <a:ext cx="5966698" cy="338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600" dirty="0" smtClean="0">
                <a:latin typeface="Arial" panose="020B0604020202020204" pitchFamily="34" charset="0"/>
              </a:rPr>
              <a:t>Al ánimo en que se encuentra el </a:t>
            </a:r>
            <a:r>
              <a:rPr lang="es-ES_tradnl" altLang="es-CO" sz="1600" b="1" dirty="0" smtClean="0">
                <a:latin typeface="Arial" panose="020B0604020202020204" pitchFamily="34" charset="0"/>
              </a:rPr>
              <a:t>YO POÉTICO </a:t>
            </a:r>
            <a:r>
              <a:rPr lang="es-ES_tradnl" altLang="es-CO" sz="1600" dirty="0" smtClean="0">
                <a:latin typeface="Arial" panose="020B0604020202020204" pitchFamily="34" charset="0"/>
              </a:rPr>
              <a:t>o hablante lírico.</a:t>
            </a:r>
            <a:endParaRPr lang="es-ES" altLang="es-CO" sz="1600" dirty="0">
              <a:latin typeface="Arial" panose="020B0604020202020204" pitchFamily="34" charset="0"/>
            </a:endParaRPr>
          </a:p>
        </p:txBody>
      </p:sp>
      <p:sp>
        <p:nvSpPr>
          <p:cNvPr id="14368" name="Line 51"/>
          <p:cNvSpPr>
            <a:spLocks noChangeShapeType="1"/>
          </p:cNvSpPr>
          <p:nvPr/>
        </p:nvSpPr>
        <p:spPr bwMode="auto">
          <a:xfrm>
            <a:off x="2397690" y="4221060"/>
            <a:ext cx="15446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4369" name="Text Box 52"/>
          <p:cNvSpPr txBox="1">
            <a:spLocks noChangeArrowheads="1"/>
          </p:cNvSpPr>
          <p:nvPr/>
        </p:nvSpPr>
        <p:spPr bwMode="auto">
          <a:xfrm>
            <a:off x="2375872" y="3945557"/>
            <a:ext cx="156645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400" dirty="0">
                <a:latin typeface="Arial" panose="020B0604020202020204" pitchFamily="34" charset="0"/>
              </a:rPr>
              <a:t>e</a:t>
            </a:r>
            <a:r>
              <a:rPr lang="es-ES_tradnl" altLang="es-CO" sz="1400" dirty="0" smtClean="0">
                <a:latin typeface="Arial" panose="020B0604020202020204" pitchFamily="34" charset="0"/>
              </a:rPr>
              <a:t>ste corresponde</a:t>
            </a:r>
            <a:endParaRPr lang="es-ES" altLang="es-CO" sz="1400" dirty="0">
              <a:latin typeface="Arial" panose="020B0604020202020204" pitchFamily="34" charset="0"/>
            </a:endParaRPr>
          </a:p>
        </p:txBody>
      </p:sp>
      <p:sp>
        <p:nvSpPr>
          <p:cNvPr id="14372" name="Text Box 58"/>
          <p:cNvSpPr txBox="1">
            <a:spLocks noChangeArrowheads="1"/>
          </p:cNvSpPr>
          <p:nvPr/>
        </p:nvSpPr>
        <p:spPr bwMode="auto">
          <a:xfrm>
            <a:off x="2265083" y="4742713"/>
            <a:ext cx="5373587" cy="584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_tradnl" altLang="es-CO" sz="1600" dirty="0" smtClean="0">
                <a:latin typeface="Arial" panose="020B0604020202020204" pitchFamily="34" charset="0"/>
              </a:rPr>
              <a:t>   Hecho o asunto que atraviesa todo el poema lírico, </a:t>
            </a:r>
          </a:p>
          <a:p>
            <a:pPr algn="just" eaLnBrk="1" hangingPunct="1"/>
            <a:r>
              <a:rPr lang="es-ES_tradnl" altLang="es-CO" sz="1600" dirty="0" smtClean="0">
                <a:latin typeface="Arial" panose="020B0604020202020204" pitchFamily="34" charset="0"/>
              </a:rPr>
              <a:t>que él menciona recurrentemente y que lo desencadena.</a:t>
            </a:r>
            <a:endParaRPr lang="es-ES" altLang="es-CO" sz="1600" dirty="0">
              <a:latin typeface="Arial" panose="020B0604020202020204" pitchFamily="34" charset="0"/>
            </a:endParaRPr>
          </a:p>
        </p:txBody>
      </p:sp>
      <p:sp>
        <p:nvSpPr>
          <p:cNvPr id="14373" name="Line 59"/>
          <p:cNvSpPr>
            <a:spLocks noChangeShapeType="1"/>
          </p:cNvSpPr>
          <p:nvPr/>
        </p:nvSpPr>
        <p:spPr bwMode="auto">
          <a:xfrm flipV="1">
            <a:off x="1457913" y="5024138"/>
            <a:ext cx="732988" cy="10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4374" name="Text Box 60"/>
          <p:cNvSpPr txBox="1">
            <a:spLocks noChangeArrowheads="1"/>
          </p:cNvSpPr>
          <p:nvPr/>
        </p:nvSpPr>
        <p:spPr bwMode="auto">
          <a:xfrm>
            <a:off x="1512386" y="4764168"/>
            <a:ext cx="5629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400" dirty="0" smtClean="0">
                <a:latin typeface="Arial" panose="020B0604020202020204" pitchFamily="34" charset="0"/>
              </a:rPr>
              <a:t>es el</a:t>
            </a:r>
            <a:endParaRPr lang="es-ES" altLang="es-CO" sz="1400" dirty="0">
              <a:latin typeface="Arial" panose="020B0604020202020204" pitchFamily="34" charset="0"/>
            </a:endParaRPr>
          </a:p>
        </p:txBody>
      </p:sp>
      <p:sp>
        <p:nvSpPr>
          <p:cNvPr id="14375" name="Text Box 61"/>
          <p:cNvSpPr txBox="1">
            <a:spLocks noChangeArrowheads="1"/>
          </p:cNvSpPr>
          <p:nvPr/>
        </p:nvSpPr>
        <p:spPr bwMode="auto">
          <a:xfrm>
            <a:off x="3294285" y="5687744"/>
            <a:ext cx="4286751" cy="338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600" dirty="0" smtClean="0">
                <a:latin typeface="Arial" panose="020B0604020202020204" pitchFamily="34" charset="0"/>
              </a:rPr>
              <a:t>Forma en que el poeta habla del sentimiento</a:t>
            </a:r>
            <a:r>
              <a:rPr lang="es-ES_tradnl" altLang="es-CO" sz="1200" dirty="0" smtClean="0">
                <a:latin typeface="Arial" panose="020B0604020202020204" pitchFamily="34" charset="0"/>
              </a:rPr>
              <a:t>.</a:t>
            </a:r>
            <a:endParaRPr lang="es-ES" altLang="es-CO" sz="1200" dirty="0">
              <a:latin typeface="Arial" panose="020B0604020202020204" pitchFamily="34" charset="0"/>
            </a:endParaRPr>
          </a:p>
        </p:txBody>
      </p:sp>
      <p:sp>
        <p:nvSpPr>
          <p:cNvPr id="14376" name="Line 62"/>
          <p:cNvSpPr>
            <a:spLocks noChangeShapeType="1"/>
          </p:cNvSpPr>
          <p:nvPr/>
        </p:nvSpPr>
        <p:spPr bwMode="auto">
          <a:xfrm flipV="1">
            <a:off x="2210619" y="5916706"/>
            <a:ext cx="1032271" cy="107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4377" name="Text Box 63"/>
          <p:cNvSpPr txBox="1">
            <a:spLocks noChangeArrowheads="1"/>
          </p:cNvSpPr>
          <p:nvPr/>
        </p:nvSpPr>
        <p:spPr bwMode="auto">
          <a:xfrm>
            <a:off x="2242296" y="5641957"/>
            <a:ext cx="100059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400" dirty="0" smtClean="0">
                <a:latin typeface="Arial" panose="020B0604020202020204" pitchFamily="34" charset="0"/>
              </a:rPr>
              <a:t>esta es la </a:t>
            </a:r>
            <a:endParaRPr lang="es-ES" altLang="es-CO" sz="1400" dirty="0">
              <a:latin typeface="Arial" panose="020B0604020202020204" pitchFamily="34" charset="0"/>
            </a:endParaRPr>
          </a:p>
        </p:txBody>
      </p:sp>
      <p:sp>
        <p:nvSpPr>
          <p:cNvPr id="2" name="Rectángulo 1"/>
          <p:cNvSpPr/>
          <p:nvPr/>
        </p:nvSpPr>
        <p:spPr>
          <a:xfrm>
            <a:off x="2474259" y="145237"/>
            <a:ext cx="7013986" cy="584775"/>
          </a:xfrm>
          <a:prstGeom prst="rect">
            <a:avLst/>
          </a:prstGeom>
        </p:spPr>
        <p:txBody>
          <a:bodyPr wrap="square">
            <a:spAutoFit/>
          </a:bodyPr>
          <a:lstStyle/>
          <a:p>
            <a:pPr algn="ctr"/>
            <a:r>
              <a:rPr lang="es-ES" sz="3200" b="1" dirty="0"/>
              <a:t>Los elementos del Género Lírico</a:t>
            </a:r>
            <a:endParaRPr lang="es-CO" sz="3200" b="1" dirty="0"/>
          </a:p>
        </p:txBody>
      </p:sp>
      <p:sp>
        <p:nvSpPr>
          <p:cNvPr id="43" name="Rectángulo 42"/>
          <p:cNvSpPr/>
          <p:nvPr/>
        </p:nvSpPr>
        <p:spPr>
          <a:xfrm>
            <a:off x="643016" y="741613"/>
            <a:ext cx="11117617" cy="707886"/>
          </a:xfrm>
          <a:prstGeom prst="rect">
            <a:avLst/>
          </a:prstGeom>
        </p:spPr>
        <p:txBody>
          <a:bodyPr wrap="square">
            <a:spAutoFit/>
          </a:bodyPr>
          <a:lstStyle/>
          <a:p>
            <a:pPr algn="just"/>
            <a:r>
              <a:rPr lang="es-CO" sz="2000" b="1" dirty="0" smtClean="0">
                <a:solidFill>
                  <a:schemeClr val="tx2"/>
                </a:solidFill>
              </a:rPr>
              <a:t>Entre los componentes más importantes del género lírico se encuentran los siguientes:</a:t>
            </a:r>
            <a:endParaRPr lang="es-CO" sz="2000" b="1" dirty="0">
              <a:solidFill>
                <a:schemeClr val="tx2"/>
              </a:solidFill>
            </a:endParaRPr>
          </a:p>
        </p:txBody>
      </p:sp>
      <p:pic>
        <p:nvPicPr>
          <p:cNvPr id="36" name="Imagen 35" descr="Resultado de imagen para roberto suaza marquinez"/>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293281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65641" y="448219"/>
            <a:ext cx="6161237" cy="509211"/>
          </a:xfrm>
        </p:spPr>
        <p:txBody>
          <a:bodyPr>
            <a:normAutofit fontScale="90000"/>
          </a:bodyPr>
          <a:lstStyle/>
          <a:p>
            <a:pPr algn="ctr"/>
            <a:r>
              <a:rPr lang="es-CO" dirty="0" smtClean="0"/>
              <a:t>VERSO Y ESTROFA </a:t>
            </a:r>
            <a:endParaRPr lang="es-CO" dirty="0"/>
          </a:p>
        </p:txBody>
      </p:sp>
      <p:sp>
        <p:nvSpPr>
          <p:cNvPr id="5" name="Rectángulo 4"/>
          <p:cNvSpPr/>
          <p:nvPr/>
        </p:nvSpPr>
        <p:spPr>
          <a:xfrm>
            <a:off x="580769" y="1366221"/>
            <a:ext cx="5169743" cy="4616648"/>
          </a:xfrm>
          <a:prstGeom prst="rect">
            <a:avLst/>
          </a:prstGeom>
        </p:spPr>
        <p:txBody>
          <a:bodyPr wrap="square">
            <a:spAutoFit/>
          </a:bodyPr>
          <a:lstStyle/>
          <a:p>
            <a:pPr algn="ctr"/>
            <a:r>
              <a:rPr lang="es-CO" sz="2100" b="1" dirty="0">
                <a:solidFill>
                  <a:srgbClr val="000000"/>
                </a:solidFill>
                <a:latin typeface="Verdana" panose="020B0604030504040204" pitchFamily="34" charset="0"/>
                <a:ea typeface="Verdana" panose="020B0604030504040204" pitchFamily="34" charset="0"/>
              </a:rPr>
              <a:t>El </a:t>
            </a:r>
            <a:r>
              <a:rPr lang="es-CO" sz="2100" b="1" dirty="0" smtClean="0">
                <a:solidFill>
                  <a:srgbClr val="000000"/>
                </a:solidFill>
                <a:latin typeface="Verdana" panose="020B0604030504040204" pitchFamily="34" charset="0"/>
                <a:ea typeface="Verdana" panose="020B0604030504040204" pitchFamily="34" charset="0"/>
              </a:rPr>
              <a:t>verso</a:t>
            </a:r>
          </a:p>
          <a:p>
            <a:pPr algn="just"/>
            <a:endParaRPr lang="es-CO" sz="2100" dirty="0">
              <a:solidFill>
                <a:schemeClr val="tx1">
                  <a:lumMod val="75000"/>
                </a:schemeClr>
              </a:solidFill>
              <a:latin typeface="Verdana" panose="020B0604030504040204" pitchFamily="34" charset="0"/>
              <a:ea typeface="Verdana" panose="020B0604030504040204" pitchFamily="34" charset="0"/>
            </a:endParaRPr>
          </a:p>
          <a:p>
            <a:pPr algn="just"/>
            <a:r>
              <a:rPr lang="es-CO" sz="2100" dirty="0">
                <a:solidFill>
                  <a:schemeClr val="tx1">
                    <a:lumMod val="75000"/>
                  </a:schemeClr>
                </a:solidFill>
                <a:latin typeface="Verdana" panose="020B0604030504040204" pitchFamily="34" charset="0"/>
                <a:ea typeface="Verdana" panose="020B0604030504040204" pitchFamily="34" charset="0"/>
              </a:rPr>
              <a:t>Tal como se mencionó anteriormente, el verso es el equivalente a la frase de la narrativa. Se considera una de las unidades mínimas del poema, por debajo de la estrofa</a:t>
            </a:r>
            <a:r>
              <a:rPr lang="es-CO" sz="2100" dirty="0" smtClean="0">
                <a:solidFill>
                  <a:schemeClr val="tx1">
                    <a:lumMod val="75000"/>
                  </a:schemeClr>
                </a:solidFill>
                <a:latin typeface="Verdana" panose="020B0604030504040204" pitchFamily="34" charset="0"/>
                <a:ea typeface="Verdana" panose="020B0604030504040204" pitchFamily="34" charset="0"/>
              </a:rPr>
              <a:t>.</a:t>
            </a:r>
          </a:p>
          <a:p>
            <a:pPr algn="just"/>
            <a:endParaRPr lang="es-CO" sz="2100" dirty="0">
              <a:solidFill>
                <a:schemeClr val="tx1">
                  <a:lumMod val="75000"/>
                </a:schemeClr>
              </a:solidFill>
              <a:latin typeface="Verdana" panose="020B0604030504040204" pitchFamily="34" charset="0"/>
              <a:ea typeface="Verdana" panose="020B0604030504040204" pitchFamily="34" charset="0"/>
            </a:endParaRPr>
          </a:p>
          <a:p>
            <a:pPr algn="just"/>
            <a:r>
              <a:rPr lang="es-CO" sz="2100" dirty="0">
                <a:solidFill>
                  <a:schemeClr val="tx1">
                    <a:lumMod val="75000"/>
                  </a:schemeClr>
                </a:solidFill>
                <a:latin typeface="Verdana" panose="020B0604030504040204" pitchFamily="34" charset="0"/>
                <a:ea typeface="Verdana" panose="020B0604030504040204" pitchFamily="34" charset="0"/>
              </a:rPr>
              <a:t>La longitud del verso no se mide en palabras sino en sílabas. Estas sílabas no siempre se corresponden con las sílabas escritas, sino que tienen un sentido métrico, musical</a:t>
            </a:r>
            <a:r>
              <a:rPr lang="es-CO" sz="2100" dirty="0" smtClean="0">
                <a:solidFill>
                  <a:schemeClr val="tx1">
                    <a:lumMod val="75000"/>
                  </a:schemeClr>
                </a:solidFill>
                <a:latin typeface="Verdana" panose="020B0604030504040204" pitchFamily="34" charset="0"/>
                <a:ea typeface="Verdana" panose="020B0604030504040204" pitchFamily="34" charset="0"/>
              </a:rPr>
              <a:t>.</a:t>
            </a:r>
            <a:endParaRPr lang="es-CO" sz="2100" dirty="0">
              <a:solidFill>
                <a:schemeClr val="tx1">
                  <a:lumMod val="75000"/>
                </a:schemeClr>
              </a:solidFill>
              <a:latin typeface="Verdana" panose="020B0604030504040204" pitchFamily="34" charset="0"/>
              <a:ea typeface="Verdana" panose="020B0604030504040204" pitchFamily="34" charset="0"/>
            </a:endParaRPr>
          </a:p>
        </p:txBody>
      </p:sp>
      <p:sp>
        <p:nvSpPr>
          <p:cNvPr id="6" name="Rectángulo 5"/>
          <p:cNvSpPr/>
          <p:nvPr/>
        </p:nvSpPr>
        <p:spPr>
          <a:xfrm>
            <a:off x="6078072" y="1366221"/>
            <a:ext cx="5701552" cy="4770537"/>
          </a:xfrm>
          <a:prstGeom prst="rect">
            <a:avLst/>
          </a:prstGeom>
        </p:spPr>
        <p:txBody>
          <a:bodyPr wrap="square">
            <a:spAutoFit/>
          </a:bodyPr>
          <a:lstStyle/>
          <a:p>
            <a:pPr algn="ctr"/>
            <a:r>
              <a:rPr lang="es-CO" sz="1900" b="1" dirty="0">
                <a:solidFill>
                  <a:srgbClr val="000000"/>
                </a:solidFill>
                <a:latin typeface="Verdana" panose="020B0604030504040204" pitchFamily="34" charset="0"/>
                <a:ea typeface="Verdana" panose="020B0604030504040204" pitchFamily="34" charset="0"/>
              </a:rPr>
              <a:t>La estrofa </a:t>
            </a:r>
            <a:endParaRPr lang="es-CO" sz="1900" b="1" dirty="0" smtClean="0">
              <a:solidFill>
                <a:srgbClr val="000000"/>
              </a:solidFill>
              <a:latin typeface="Verdana" panose="020B0604030504040204" pitchFamily="34" charset="0"/>
              <a:ea typeface="Verdana" panose="020B0604030504040204" pitchFamily="34" charset="0"/>
            </a:endParaRPr>
          </a:p>
          <a:p>
            <a:pPr algn="just"/>
            <a:endParaRPr lang="es-CO" sz="1900" dirty="0">
              <a:solidFill>
                <a:srgbClr val="000000"/>
              </a:solidFill>
              <a:latin typeface="Verdana" panose="020B0604030504040204" pitchFamily="34" charset="0"/>
              <a:ea typeface="Verdana" panose="020B0604030504040204" pitchFamily="34" charset="0"/>
            </a:endParaRPr>
          </a:p>
          <a:p>
            <a:pPr algn="just"/>
            <a:r>
              <a:rPr lang="es-CO" sz="1900" dirty="0" smtClean="0">
                <a:solidFill>
                  <a:schemeClr val="tx1">
                    <a:lumMod val="75000"/>
                  </a:schemeClr>
                </a:solidFill>
                <a:latin typeface="Verdana" panose="020B0604030504040204" pitchFamily="34" charset="0"/>
                <a:ea typeface="Verdana" panose="020B0604030504040204" pitchFamily="34" charset="0"/>
              </a:rPr>
              <a:t>es </a:t>
            </a:r>
            <a:r>
              <a:rPr lang="es-CO" sz="1900" dirty="0">
                <a:solidFill>
                  <a:schemeClr val="tx1">
                    <a:lumMod val="75000"/>
                  </a:schemeClr>
                </a:solidFill>
                <a:latin typeface="Verdana" panose="020B0604030504040204" pitchFamily="34" charset="0"/>
                <a:ea typeface="Verdana" panose="020B0604030504040204" pitchFamily="34" charset="0"/>
              </a:rPr>
              <a:t>el conjunto de versos seguidos por una pausa marcada por un signo de puntuación</a:t>
            </a:r>
            <a:r>
              <a:rPr lang="es-CO" sz="1900" dirty="0" smtClean="0">
                <a:solidFill>
                  <a:schemeClr val="tx1">
                    <a:lumMod val="75000"/>
                  </a:schemeClr>
                </a:solidFill>
                <a:latin typeface="Verdana" panose="020B0604030504040204" pitchFamily="34" charset="0"/>
                <a:ea typeface="Verdana" panose="020B0604030504040204" pitchFamily="34" charset="0"/>
              </a:rPr>
              <a:t>.</a:t>
            </a:r>
          </a:p>
          <a:p>
            <a:pPr algn="just"/>
            <a:endParaRPr lang="es-CO" sz="1900" dirty="0">
              <a:solidFill>
                <a:schemeClr val="tx1">
                  <a:lumMod val="75000"/>
                </a:schemeClr>
              </a:solidFill>
              <a:latin typeface="Verdana" panose="020B0604030504040204" pitchFamily="34" charset="0"/>
              <a:ea typeface="Verdana" panose="020B0604030504040204" pitchFamily="34" charset="0"/>
            </a:endParaRPr>
          </a:p>
          <a:p>
            <a:pPr algn="just"/>
            <a:r>
              <a:rPr lang="es-CO" sz="1900" dirty="0">
                <a:solidFill>
                  <a:schemeClr val="tx1">
                    <a:lumMod val="75000"/>
                  </a:schemeClr>
                </a:solidFill>
                <a:latin typeface="Verdana" panose="020B0604030504040204" pitchFamily="34" charset="0"/>
                <a:ea typeface="Verdana" panose="020B0604030504040204" pitchFamily="34" charset="0"/>
              </a:rPr>
              <a:t>Este signo puede ser punto y seguido, punto y aparte, o punto y coma. Agrupa versos que comparten unidad rítmica y de rima</a:t>
            </a:r>
            <a:r>
              <a:rPr lang="es-CO" sz="1900" dirty="0" smtClean="0">
                <a:solidFill>
                  <a:schemeClr val="tx1">
                    <a:lumMod val="75000"/>
                  </a:schemeClr>
                </a:solidFill>
                <a:latin typeface="Verdana" panose="020B0604030504040204" pitchFamily="34" charset="0"/>
                <a:ea typeface="Verdana" panose="020B0604030504040204" pitchFamily="34" charset="0"/>
              </a:rPr>
              <a:t>.</a:t>
            </a:r>
          </a:p>
          <a:p>
            <a:pPr algn="just"/>
            <a:endParaRPr lang="es-CO" sz="1900" dirty="0">
              <a:solidFill>
                <a:schemeClr val="tx1">
                  <a:lumMod val="75000"/>
                </a:schemeClr>
              </a:solidFill>
              <a:latin typeface="Verdana" panose="020B0604030504040204" pitchFamily="34" charset="0"/>
              <a:ea typeface="Verdana" panose="020B0604030504040204" pitchFamily="34" charset="0"/>
            </a:endParaRPr>
          </a:p>
          <a:p>
            <a:pPr algn="just"/>
            <a:r>
              <a:rPr lang="es-CO" sz="1900" dirty="0">
                <a:solidFill>
                  <a:schemeClr val="tx1">
                    <a:lumMod val="75000"/>
                  </a:schemeClr>
                </a:solidFill>
                <a:latin typeface="Verdana" panose="020B0604030504040204" pitchFamily="34" charset="0"/>
                <a:ea typeface="Verdana" panose="020B0604030504040204" pitchFamily="34" charset="0"/>
              </a:rPr>
              <a:t>En función del número de versos que contienen y de la rima, las estrofas pueden recibir también distintos nombres.</a:t>
            </a:r>
          </a:p>
          <a:p>
            <a:pPr algn="just"/>
            <a:r>
              <a:rPr lang="es-CO" sz="1900" dirty="0">
                <a:solidFill>
                  <a:schemeClr val="tx1">
                    <a:lumMod val="75000"/>
                  </a:schemeClr>
                </a:solidFill>
                <a:latin typeface="Verdana" panose="020B0604030504040204" pitchFamily="34" charset="0"/>
                <a:ea typeface="Verdana" panose="020B0604030504040204" pitchFamily="34" charset="0"/>
              </a:rPr>
              <a:t>Las estrofas formadas únicamente por dos versos pueden llamarse pareados, aleluya o alegría; las de tres versos pueden ser tercetos, </a:t>
            </a:r>
            <a:r>
              <a:rPr lang="es-CO" sz="1900" dirty="0" err="1">
                <a:solidFill>
                  <a:schemeClr val="tx1">
                    <a:lumMod val="75000"/>
                  </a:schemeClr>
                </a:solidFill>
                <a:latin typeface="Verdana" panose="020B0604030504040204" pitchFamily="34" charset="0"/>
                <a:ea typeface="Verdana" panose="020B0604030504040204" pitchFamily="34" charset="0"/>
              </a:rPr>
              <a:t>tercetillos</a:t>
            </a:r>
            <a:r>
              <a:rPr lang="es-CO" sz="1900" dirty="0">
                <a:solidFill>
                  <a:schemeClr val="tx1">
                    <a:lumMod val="75000"/>
                  </a:schemeClr>
                </a:solidFill>
                <a:latin typeface="Verdana" panose="020B0604030504040204" pitchFamily="34" charset="0"/>
                <a:ea typeface="Verdana" panose="020B0604030504040204" pitchFamily="34" charset="0"/>
              </a:rPr>
              <a:t> o </a:t>
            </a:r>
            <a:r>
              <a:rPr lang="es-CO" sz="1900" dirty="0" err="1">
                <a:solidFill>
                  <a:schemeClr val="tx1">
                    <a:lumMod val="75000"/>
                  </a:schemeClr>
                </a:solidFill>
                <a:latin typeface="Verdana" panose="020B0604030504040204" pitchFamily="34" charset="0"/>
                <a:ea typeface="Verdana" panose="020B0604030504040204" pitchFamily="34" charset="0"/>
              </a:rPr>
              <a:t>soleás</a:t>
            </a:r>
            <a:r>
              <a:rPr lang="es-CO" sz="1900" dirty="0">
                <a:solidFill>
                  <a:schemeClr val="tx1">
                    <a:lumMod val="75000"/>
                  </a:schemeClr>
                </a:solidFill>
                <a:latin typeface="Verdana" panose="020B0604030504040204" pitchFamily="34" charset="0"/>
                <a:ea typeface="Verdana" panose="020B0604030504040204" pitchFamily="34" charset="0"/>
              </a:rPr>
              <a:t>.</a:t>
            </a:r>
            <a:endParaRPr lang="es-CO" sz="1900" b="0" i="0" dirty="0">
              <a:solidFill>
                <a:schemeClr val="tx1">
                  <a:lumMod val="75000"/>
                </a:schemeClr>
              </a:solidFill>
              <a:effectLst/>
              <a:latin typeface="Verdana" panose="020B0604030504040204" pitchFamily="34" charset="0"/>
              <a:ea typeface="Verdana" panose="020B0604030504040204" pitchFamily="34" charset="0"/>
            </a:endParaRPr>
          </a:p>
        </p:txBody>
      </p:sp>
      <p:pic>
        <p:nvPicPr>
          <p:cNvPr id="10" name="Imagen 9" descr="Resultado de imagen para roberto suaza marquinez"/>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120397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3346" y="351401"/>
            <a:ext cx="8781134" cy="724364"/>
          </a:xfrm>
        </p:spPr>
        <p:txBody>
          <a:bodyPr/>
          <a:lstStyle/>
          <a:p>
            <a:pPr algn="ctr"/>
            <a:r>
              <a:rPr lang="es-CO" dirty="0" smtClean="0"/>
              <a:t>RITMO Y RIMAS</a:t>
            </a:r>
            <a:endParaRPr lang="es-CO" dirty="0"/>
          </a:p>
        </p:txBody>
      </p:sp>
      <p:sp>
        <p:nvSpPr>
          <p:cNvPr id="5" name="Rectángulo 4"/>
          <p:cNvSpPr/>
          <p:nvPr/>
        </p:nvSpPr>
        <p:spPr>
          <a:xfrm>
            <a:off x="828339" y="1333949"/>
            <a:ext cx="5131397" cy="4401205"/>
          </a:xfrm>
          <a:prstGeom prst="rect">
            <a:avLst/>
          </a:prstGeom>
        </p:spPr>
        <p:txBody>
          <a:bodyPr wrap="square">
            <a:spAutoFit/>
          </a:bodyPr>
          <a:lstStyle/>
          <a:p>
            <a:pPr algn="ctr"/>
            <a:r>
              <a:rPr lang="es-CO" sz="2000" b="1" dirty="0">
                <a:solidFill>
                  <a:srgbClr val="000000"/>
                </a:solidFill>
                <a:latin typeface="Verdana" panose="020B0604030504040204" pitchFamily="34" charset="0"/>
                <a:ea typeface="Verdana" panose="020B0604030504040204" pitchFamily="34" charset="0"/>
              </a:rPr>
              <a:t>El </a:t>
            </a:r>
            <a:r>
              <a:rPr lang="es-CO" sz="2000" b="1" dirty="0" smtClean="0">
                <a:solidFill>
                  <a:srgbClr val="000000"/>
                </a:solidFill>
                <a:latin typeface="Verdana" panose="020B0604030504040204" pitchFamily="34" charset="0"/>
                <a:ea typeface="Verdana" panose="020B0604030504040204" pitchFamily="34" charset="0"/>
              </a:rPr>
              <a:t>ritmo</a:t>
            </a:r>
          </a:p>
          <a:p>
            <a:pPr algn="just"/>
            <a:endParaRPr lang="es-CO" sz="2000" dirty="0">
              <a:solidFill>
                <a:srgbClr val="111111"/>
              </a:solidFill>
              <a:latin typeface="Verdana" panose="020B0604030504040204" pitchFamily="34" charset="0"/>
              <a:ea typeface="Verdana" panose="020B0604030504040204" pitchFamily="34" charset="0"/>
            </a:endParaRPr>
          </a:p>
          <a:p>
            <a:pPr algn="just"/>
            <a:r>
              <a:rPr lang="es-CO" sz="2000" dirty="0">
                <a:solidFill>
                  <a:schemeClr val="tx1">
                    <a:lumMod val="75000"/>
                  </a:schemeClr>
                </a:solidFill>
                <a:latin typeface="Verdana" panose="020B0604030504040204" pitchFamily="34" charset="0"/>
                <a:ea typeface="Verdana" panose="020B0604030504040204" pitchFamily="34" charset="0"/>
              </a:rPr>
              <a:t>En poesía lírica el ritmo es un rasgo elemental que determinará la estructura poética. Para ello debe estudiarse la distribución de los </a:t>
            </a:r>
            <a:r>
              <a:rPr lang="es-CO" sz="2000" dirty="0">
                <a:solidFill>
                  <a:schemeClr val="tx1">
                    <a:lumMod val="75000"/>
                  </a:schemeClr>
                </a:solidFill>
                <a:latin typeface="Verdana" panose="020B0604030504040204" pitchFamily="34" charset="0"/>
                <a:ea typeface="Verdana" panose="020B0604030504040204" pitchFamily="34" charset="0"/>
                <a:hlinkClick r:id="" action="ppaction://hlinkshowjump?jump=nextslide"/>
              </a:rPr>
              <a:t>acentos en los versos</a:t>
            </a:r>
            <a:r>
              <a:rPr lang="es-CO" sz="2000" dirty="0">
                <a:solidFill>
                  <a:schemeClr val="tx1">
                    <a:lumMod val="75000"/>
                  </a:schemeClr>
                </a:solidFill>
                <a:latin typeface="Verdana" panose="020B0604030504040204" pitchFamily="34" charset="0"/>
                <a:ea typeface="Verdana" panose="020B0604030504040204" pitchFamily="34" charset="0"/>
              </a:rPr>
              <a:t>, los cuales determinarán la métrica del poema</a:t>
            </a:r>
            <a:r>
              <a:rPr lang="es-CO" sz="2000" dirty="0" smtClean="0">
                <a:solidFill>
                  <a:schemeClr val="tx1">
                    <a:lumMod val="75000"/>
                  </a:schemeClr>
                </a:solidFill>
                <a:latin typeface="Verdana" panose="020B0604030504040204" pitchFamily="34" charset="0"/>
                <a:ea typeface="Verdana" panose="020B0604030504040204" pitchFamily="34" charset="0"/>
              </a:rPr>
              <a:t>.</a:t>
            </a:r>
          </a:p>
          <a:p>
            <a:pPr algn="just"/>
            <a:endParaRPr lang="es-CO" sz="2000" dirty="0">
              <a:solidFill>
                <a:schemeClr val="tx1">
                  <a:lumMod val="75000"/>
                </a:schemeClr>
              </a:solidFill>
              <a:latin typeface="Verdana" panose="020B0604030504040204" pitchFamily="34" charset="0"/>
              <a:ea typeface="Verdana" panose="020B0604030504040204" pitchFamily="34" charset="0"/>
            </a:endParaRPr>
          </a:p>
          <a:p>
            <a:pPr algn="just"/>
            <a:r>
              <a:rPr lang="es-CO" sz="2000" dirty="0">
                <a:solidFill>
                  <a:schemeClr val="tx1">
                    <a:lumMod val="75000"/>
                  </a:schemeClr>
                </a:solidFill>
                <a:latin typeface="Verdana" panose="020B0604030504040204" pitchFamily="34" charset="0"/>
                <a:ea typeface="Verdana" panose="020B0604030504040204" pitchFamily="34" charset="0"/>
              </a:rPr>
              <a:t>Otros elementos que definen el ritmo poético son la repetición de determinadas palabras, la rima y la alternancia de estructuras para romper la monotonía.</a:t>
            </a:r>
            <a:endParaRPr lang="es-CO" sz="2000" b="0" i="0" dirty="0">
              <a:solidFill>
                <a:schemeClr val="tx1">
                  <a:lumMod val="75000"/>
                </a:schemeClr>
              </a:solidFill>
              <a:effectLst/>
              <a:latin typeface="Verdana" panose="020B0604030504040204" pitchFamily="34" charset="0"/>
              <a:ea typeface="Verdana" panose="020B0604030504040204" pitchFamily="34" charset="0"/>
            </a:endParaRPr>
          </a:p>
        </p:txBody>
      </p:sp>
      <p:sp>
        <p:nvSpPr>
          <p:cNvPr id="6" name="Rectángulo 5"/>
          <p:cNvSpPr/>
          <p:nvPr/>
        </p:nvSpPr>
        <p:spPr>
          <a:xfrm>
            <a:off x="6486859" y="1333949"/>
            <a:ext cx="5099125" cy="4678204"/>
          </a:xfrm>
          <a:prstGeom prst="rect">
            <a:avLst/>
          </a:prstGeom>
        </p:spPr>
        <p:txBody>
          <a:bodyPr wrap="square">
            <a:spAutoFit/>
          </a:bodyPr>
          <a:lstStyle/>
          <a:p>
            <a:pPr algn="ctr"/>
            <a:r>
              <a:rPr lang="es-CO" sz="2000" b="1" dirty="0">
                <a:solidFill>
                  <a:srgbClr val="000000"/>
                </a:solidFill>
                <a:latin typeface="Verdana" panose="020B0604030504040204" pitchFamily="34" charset="0"/>
                <a:ea typeface="Verdana" panose="020B0604030504040204" pitchFamily="34" charset="0"/>
              </a:rPr>
              <a:t>La rima </a:t>
            </a:r>
            <a:endParaRPr lang="es-CO" sz="2000" b="1" dirty="0" smtClean="0">
              <a:solidFill>
                <a:srgbClr val="000000"/>
              </a:solidFill>
              <a:latin typeface="Verdana" panose="020B0604030504040204" pitchFamily="34" charset="0"/>
              <a:ea typeface="Verdana" panose="020B0604030504040204" pitchFamily="34" charset="0"/>
            </a:endParaRPr>
          </a:p>
          <a:p>
            <a:pPr algn="just"/>
            <a:endParaRPr lang="es-CO" sz="2000" dirty="0" smtClean="0">
              <a:solidFill>
                <a:srgbClr val="000000"/>
              </a:solidFill>
              <a:latin typeface="Verdana" panose="020B0604030504040204" pitchFamily="34" charset="0"/>
              <a:ea typeface="Verdana" panose="020B0604030504040204" pitchFamily="34" charset="0"/>
            </a:endParaRPr>
          </a:p>
          <a:p>
            <a:pPr algn="just"/>
            <a:r>
              <a:rPr lang="es-CO" sz="2000" dirty="0" smtClean="0">
                <a:solidFill>
                  <a:schemeClr val="tx1">
                    <a:lumMod val="75000"/>
                  </a:schemeClr>
                </a:solidFill>
                <a:latin typeface="Verdana" panose="020B0604030504040204" pitchFamily="34" charset="0"/>
                <a:ea typeface="Verdana" panose="020B0604030504040204" pitchFamily="34" charset="0"/>
              </a:rPr>
              <a:t>Es </a:t>
            </a:r>
            <a:r>
              <a:rPr lang="es-CO" sz="2000" dirty="0">
                <a:solidFill>
                  <a:schemeClr val="tx1">
                    <a:lumMod val="75000"/>
                  </a:schemeClr>
                </a:solidFill>
                <a:latin typeface="Verdana" panose="020B0604030504040204" pitchFamily="34" charset="0"/>
                <a:ea typeface="Verdana" panose="020B0604030504040204" pitchFamily="34" charset="0"/>
              </a:rPr>
              <a:t>la repetición de sonidos, y se mide a partir de la sílaba tónica al final de dos o más versos que comparten rima.</a:t>
            </a:r>
          </a:p>
          <a:p>
            <a:pPr algn="just"/>
            <a:r>
              <a:rPr lang="es-CO" sz="2000" dirty="0">
                <a:solidFill>
                  <a:schemeClr val="tx1">
                    <a:lumMod val="75000"/>
                  </a:schemeClr>
                </a:solidFill>
                <a:latin typeface="Verdana" panose="020B0604030504040204" pitchFamily="34" charset="0"/>
                <a:ea typeface="Verdana" panose="020B0604030504040204" pitchFamily="34" charset="0"/>
              </a:rPr>
              <a:t>La primera clasificación de la rima establece la división entre </a:t>
            </a:r>
            <a:r>
              <a:rPr lang="es-CO" sz="2000" dirty="0">
                <a:solidFill>
                  <a:schemeClr val="tx1">
                    <a:lumMod val="75000"/>
                  </a:schemeClr>
                </a:solidFill>
                <a:latin typeface="Verdana" panose="020B0604030504040204" pitchFamily="34" charset="0"/>
                <a:ea typeface="Verdana" panose="020B0604030504040204" pitchFamily="34" charset="0"/>
                <a:hlinkClick r:id="rId2" action="ppaction://hlinksldjump"/>
              </a:rPr>
              <a:t>rimas asonantes y rimas consonantes</a:t>
            </a:r>
            <a:r>
              <a:rPr lang="es-CO" sz="2000" dirty="0" smtClean="0">
                <a:solidFill>
                  <a:schemeClr val="tx1">
                    <a:lumMod val="75000"/>
                  </a:schemeClr>
                </a:solidFill>
                <a:latin typeface="Verdana" panose="020B0604030504040204" pitchFamily="34" charset="0"/>
                <a:ea typeface="Verdana" panose="020B0604030504040204" pitchFamily="34" charset="0"/>
                <a:hlinkClick r:id="rId2" action="ppaction://hlinksldjump"/>
              </a:rPr>
              <a:t>.</a:t>
            </a:r>
            <a:endParaRPr lang="es-CO" sz="2000" dirty="0" smtClean="0">
              <a:solidFill>
                <a:schemeClr val="tx1">
                  <a:lumMod val="75000"/>
                </a:schemeClr>
              </a:solidFill>
              <a:latin typeface="Verdana" panose="020B0604030504040204" pitchFamily="34" charset="0"/>
              <a:ea typeface="Verdana" panose="020B0604030504040204" pitchFamily="34" charset="0"/>
            </a:endParaRPr>
          </a:p>
          <a:p>
            <a:pPr algn="just"/>
            <a:endParaRPr lang="es-CO" sz="2000" dirty="0">
              <a:solidFill>
                <a:schemeClr val="tx1">
                  <a:lumMod val="75000"/>
                </a:schemeClr>
              </a:solidFill>
              <a:latin typeface="Verdana" panose="020B0604030504040204" pitchFamily="34" charset="0"/>
              <a:ea typeface="Verdana" panose="020B0604030504040204" pitchFamily="34" charset="0"/>
            </a:endParaRPr>
          </a:p>
          <a:p>
            <a:pPr algn="just"/>
            <a:r>
              <a:rPr lang="es-CO" sz="2000" dirty="0">
                <a:solidFill>
                  <a:schemeClr val="tx1">
                    <a:lumMod val="75000"/>
                  </a:schemeClr>
                </a:solidFill>
                <a:latin typeface="Verdana" panose="020B0604030504040204" pitchFamily="34" charset="0"/>
                <a:ea typeface="Verdana" panose="020B0604030504040204" pitchFamily="34" charset="0"/>
              </a:rPr>
              <a:t>Esta división toma como referencia si la rima se produce al coincidir todos los fonemas de las sílabas en cuestión, o solo las vocales</a:t>
            </a:r>
            <a:r>
              <a:rPr lang="es-CO" sz="2000" dirty="0" smtClean="0">
                <a:solidFill>
                  <a:schemeClr val="tx1">
                    <a:lumMod val="75000"/>
                  </a:schemeClr>
                </a:solidFill>
                <a:latin typeface="Verdana" panose="020B0604030504040204" pitchFamily="34" charset="0"/>
                <a:ea typeface="Verdana" panose="020B0604030504040204" pitchFamily="34" charset="0"/>
              </a:rPr>
              <a:t>.</a:t>
            </a:r>
          </a:p>
          <a:p>
            <a:pPr algn="just"/>
            <a:endParaRPr lang="es-CO" dirty="0">
              <a:solidFill>
                <a:schemeClr val="tx1">
                  <a:lumMod val="75000"/>
                </a:schemeClr>
              </a:solidFill>
              <a:latin typeface="+mj-lt"/>
            </a:endParaRPr>
          </a:p>
        </p:txBody>
      </p:sp>
      <p:pic>
        <p:nvPicPr>
          <p:cNvPr id="9" name="Imagen 8" descr="Resultado de imagen para roberto suaza marquinez"/>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426215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57773" y="448221"/>
            <a:ext cx="3418037" cy="778152"/>
          </a:xfrm>
        </p:spPr>
        <p:txBody>
          <a:bodyPr/>
          <a:lstStyle/>
          <a:p>
            <a:r>
              <a:rPr lang="es-CO" dirty="0" smtClean="0"/>
              <a:t>LA MÉTRICA </a:t>
            </a:r>
            <a:endParaRPr lang="es-CO" dirty="0"/>
          </a:p>
        </p:txBody>
      </p:sp>
      <p:sp>
        <p:nvSpPr>
          <p:cNvPr id="5" name="Rectángulo 4"/>
          <p:cNvSpPr/>
          <p:nvPr/>
        </p:nvSpPr>
        <p:spPr>
          <a:xfrm>
            <a:off x="860612" y="1360438"/>
            <a:ext cx="10940527" cy="1477328"/>
          </a:xfrm>
          <a:prstGeom prst="rect">
            <a:avLst/>
          </a:prstGeom>
        </p:spPr>
        <p:txBody>
          <a:bodyPr wrap="square">
            <a:spAutoFit/>
          </a:bodyPr>
          <a:lstStyle/>
          <a:p>
            <a:pPr algn="just"/>
            <a:r>
              <a:rPr lang="es-CO" dirty="0" smtClean="0">
                <a:solidFill>
                  <a:schemeClr val="tx1">
                    <a:lumMod val="75000"/>
                  </a:schemeClr>
                </a:solidFill>
                <a:latin typeface="Verdana" panose="020B0604030504040204" pitchFamily="34" charset="0"/>
                <a:ea typeface="Verdana" panose="020B0604030504040204" pitchFamily="34" charset="0"/>
              </a:rPr>
              <a:t>Es </a:t>
            </a:r>
            <a:r>
              <a:rPr lang="es-CO" dirty="0">
                <a:solidFill>
                  <a:schemeClr val="tx1">
                    <a:lumMod val="75000"/>
                  </a:schemeClr>
                </a:solidFill>
                <a:latin typeface="Verdana" panose="020B0604030504040204" pitchFamily="34" charset="0"/>
                <a:ea typeface="Verdana" panose="020B0604030504040204" pitchFamily="34" charset="0"/>
              </a:rPr>
              <a:t>la medida de los versos, su estructura y cómo el autor los combina para conseguir un determinado poema y, con ello, una determinada forma de expresar su mensaje. Dicho de otra forma, la métrica es la construcción de un poema, los elementos de un verso y las combinaciones de éstas. Por tanto, tenemos que hablar del cómputo silábico que hace referencia al número de sílabas que componen un verso.</a:t>
            </a:r>
          </a:p>
        </p:txBody>
      </p:sp>
      <p:sp>
        <p:nvSpPr>
          <p:cNvPr id="13" name="Rectángulo 12"/>
          <p:cNvSpPr/>
          <p:nvPr/>
        </p:nvSpPr>
        <p:spPr>
          <a:xfrm>
            <a:off x="860612" y="3069554"/>
            <a:ext cx="4905487" cy="3693319"/>
          </a:xfrm>
          <a:prstGeom prst="rect">
            <a:avLst/>
          </a:prstGeom>
        </p:spPr>
        <p:txBody>
          <a:bodyPr wrap="square">
            <a:spAutoFit/>
          </a:bodyPr>
          <a:lstStyle/>
          <a:p>
            <a:pPr algn="ctr" fontAlgn="base"/>
            <a:r>
              <a:rPr lang="es-CO" cap="all" dirty="0">
                <a:solidFill>
                  <a:srgbClr val="000000"/>
                </a:solidFill>
                <a:latin typeface="Verdana" panose="020B0604030504040204" pitchFamily="34" charset="0"/>
                <a:ea typeface="Verdana" panose="020B0604030504040204" pitchFamily="34" charset="0"/>
              </a:rPr>
              <a:t>VERSOS DE ARTE </a:t>
            </a:r>
            <a:r>
              <a:rPr lang="es-CO" cap="all" dirty="0" smtClean="0">
                <a:solidFill>
                  <a:srgbClr val="000000"/>
                </a:solidFill>
                <a:latin typeface="Verdana" panose="020B0604030504040204" pitchFamily="34" charset="0"/>
                <a:ea typeface="Verdana" panose="020B0604030504040204" pitchFamily="34" charset="0"/>
              </a:rPr>
              <a:t>MAYOR</a:t>
            </a:r>
          </a:p>
          <a:p>
            <a:pPr fontAlgn="base"/>
            <a:endParaRPr lang="es-CO" cap="all" dirty="0">
              <a:solidFill>
                <a:schemeClr val="tx1">
                  <a:lumMod val="75000"/>
                </a:schemeClr>
              </a:solidFill>
              <a:latin typeface="Verdana" panose="020B0604030504040204" pitchFamily="34" charset="0"/>
              <a:ea typeface="Verdana" panose="020B0604030504040204" pitchFamily="34" charset="0"/>
            </a:endParaRPr>
          </a:p>
          <a:p>
            <a:pPr algn="just" fontAlgn="base"/>
            <a:r>
              <a:rPr lang="es-CO" dirty="0">
                <a:solidFill>
                  <a:schemeClr val="tx1">
                    <a:lumMod val="75000"/>
                  </a:schemeClr>
                </a:solidFill>
                <a:latin typeface="Verdana" panose="020B0604030504040204" pitchFamily="34" charset="0"/>
                <a:ea typeface="Verdana" panose="020B0604030504040204" pitchFamily="34" charset="0"/>
              </a:rPr>
              <a:t>Estos versos están compuestos de nueve sílabas métricas (veremos más adelante qué es una sílaba métrica) o más. </a:t>
            </a:r>
            <a:endParaRPr lang="es-CO" dirty="0" smtClean="0">
              <a:solidFill>
                <a:schemeClr val="tx1">
                  <a:lumMod val="75000"/>
                </a:schemeClr>
              </a:solidFill>
              <a:latin typeface="Verdana" panose="020B0604030504040204" pitchFamily="34" charset="0"/>
              <a:ea typeface="Verdana" panose="020B0604030504040204" pitchFamily="34" charset="0"/>
            </a:endParaRPr>
          </a:p>
          <a:p>
            <a:pPr algn="just" fontAlgn="base"/>
            <a:endParaRPr lang="es-CO" dirty="0">
              <a:solidFill>
                <a:schemeClr val="tx1">
                  <a:lumMod val="75000"/>
                </a:schemeClr>
              </a:solidFill>
              <a:latin typeface="Verdana" panose="020B0604030504040204" pitchFamily="34" charset="0"/>
              <a:ea typeface="Verdana" panose="020B0604030504040204" pitchFamily="34" charset="0"/>
            </a:endParaRPr>
          </a:p>
          <a:p>
            <a:pPr algn="just" fontAlgn="base"/>
            <a:r>
              <a:rPr lang="es-CO" dirty="0" smtClean="0">
                <a:solidFill>
                  <a:schemeClr val="tx1">
                    <a:lumMod val="75000"/>
                  </a:schemeClr>
                </a:solidFill>
                <a:latin typeface="Verdana" panose="020B0604030504040204" pitchFamily="34" charset="0"/>
                <a:ea typeface="Verdana" panose="020B0604030504040204" pitchFamily="34" charset="0"/>
              </a:rPr>
              <a:t>Es </a:t>
            </a:r>
            <a:r>
              <a:rPr lang="es-CO" dirty="0">
                <a:solidFill>
                  <a:schemeClr val="tx1">
                    <a:lumMod val="75000"/>
                  </a:schemeClr>
                </a:solidFill>
                <a:latin typeface="Verdana" panose="020B0604030504040204" pitchFamily="34" charset="0"/>
                <a:ea typeface="Verdana" panose="020B0604030504040204" pitchFamily="34" charset="0"/>
              </a:rPr>
              <a:t>decir, los versos de nueve sílabas son eneasílabos y, sumando una a la anterior son decasílabo, endecasílabos, dodecasílabo</a:t>
            </a:r>
            <a:r>
              <a:rPr lang="es-CO" dirty="0" smtClean="0">
                <a:solidFill>
                  <a:schemeClr val="tx1">
                    <a:lumMod val="75000"/>
                  </a:schemeClr>
                </a:solidFill>
                <a:latin typeface="Verdana" panose="020B0604030504040204" pitchFamily="34" charset="0"/>
                <a:ea typeface="Verdana" panose="020B0604030504040204" pitchFamily="34" charset="0"/>
              </a:rPr>
              <a:t>,</a:t>
            </a:r>
            <a:r>
              <a:rPr lang="es-CO" dirty="0">
                <a:solidFill>
                  <a:schemeClr val="tx1">
                    <a:lumMod val="75000"/>
                  </a:schemeClr>
                </a:solidFill>
                <a:latin typeface="Verdana" panose="020B0604030504040204" pitchFamily="34" charset="0"/>
                <a:ea typeface="Verdana" panose="020B0604030504040204" pitchFamily="34" charset="0"/>
              </a:rPr>
              <a:t> tridecasílabos, alejandrinos o </a:t>
            </a:r>
            <a:r>
              <a:rPr lang="es-CO" dirty="0" err="1" smtClean="0">
                <a:solidFill>
                  <a:schemeClr val="tx1">
                    <a:lumMod val="75000"/>
                  </a:schemeClr>
                </a:solidFill>
                <a:latin typeface="Verdana" panose="020B0604030504040204" pitchFamily="34" charset="0"/>
                <a:ea typeface="Verdana" panose="020B0604030504040204" pitchFamily="34" charset="0"/>
              </a:rPr>
              <a:t>tetradeca</a:t>
            </a:r>
            <a:r>
              <a:rPr lang="es-CO" dirty="0" smtClean="0">
                <a:solidFill>
                  <a:schemeClr val="tx1">
                    <a:lumMod val="75000"/>
                  </a:schemeClr>
                </a:solidFill>
                <a:latin typeface="Verdana" panose="020B0604030504040204" pitchFamily="34" charset="0"/>
                <a:ea typeface="Verdana" panose="020B0604030504040204" pitchFamily="34" charset="0"/>
              </a:rPr>
              <a:t>-sílabos</a:t>
            </a:r>
            <a:r>
              <a:rPr lang="es-CO" dirty="0">
                <a:solidFill>
                  <a:schemeClr val="tx1">
                    <a:lumMod val="75000"/>
                  </a:schemeClr>
                </a:solidFill>
                <a:latin typeface="Verdana" panose="020B0604030504040204" pitchFamily="34" charset="0"/>
                <a:ea typeface="Verdana" panose="020B0604030504040204" pitchFamily="34" charset="0"/>
              </a:rPr>
              <a:t>, etc</a:t>
            </a:r>
            <a:r>
              <a:rPr lang="es-CO" dirty="0" smtClean="0">
                <a:solidFill>
                  <a:schemeClr val="tx1">
                    <a:lumMod val="75000"/>
                  </a:schemeClr>
                </a:solidFill>
                <a:latin typeface="Verdana" panose="020B0604030504040204" pitchFamily="34" charset="0"/>
                <a:ea typeface="Verdana" panose="020B0604030504040204" pitchFamily="34" charset="0"/>
              </a:rPr>
              <a:t>.</a:t>
            </a:r>
            <a:endParaRPr lang="es-CO" dirty="0">
              <a:solidFill>
                <a:schemeClr val="tx1">
                  <a:lumMod val="75000"/>
                </a:schemeClr>
              </a:solidFill>
              <a:latin typeface="Verdana" panose="020B0604030504040204" pitchFamily="34" charset="0"/>
              <a:ea typeface="Verdana" panose="020B0604030504040204" pitchFamily="34" charset="0"/>
            </a:endParaRPr>
          </a:p>
        </p:txBody>
      </p:sp>
      <p:sp>
        <p:nvSpPr>
          <p:cNvPr id="14" name="Rectángulo 13"/>
          <p:cNvSpPr/>
          <p:nvPr/>
        </p:nvSpPr>
        <p:spPr>
          <a:xfrm>
            <a:off x="6433073" y="3069554"/>
            <a:ext cx="5368066" cy="2585323"/>
          </a:xfrm>
          <a:prstGeom prst="rect">
            <a:avLst/>
          </a:prstGeom>
        </p:spPr>
        <p:txBody>
          <a:bodyPr wrap="square">
            <a:spAutoFit/>
          </a:bodyPr>
          <a:lstStyle/>
          <a:p>
            <a:pPr algn="ctr" fontAlgn="base"/>
            <a:r>
              <a:rPr lang="es-CO" cap="all" dirty="0">
                <a:solidFill>
                  <a:srgbClr val="000000"/>
                </a:solidFill>
                <a:latin typeface="Verdana" panose="020B0604030504040204" pitchFamily="34" charset="0"/>
                <a:ea typeface="Verdana" panose="020B0604030504040204" pitchFamily="34" charset="0"/>
              </a:rPr>
              <a:t>VEROS DE ARTE </a:t>
            </a:r>
            <a:r>
              <a:rPr lang="es-CO" cap="all" dirty="0" smtClean="0">
                <a:solidFill>
                  <a:srgbClr val="000000"/>
                </a:solidFill>
                <a:latin typeface="Verdana" panose="020B0604030504040204" pitchFamily="34" charset="0"/>
                <a:ea typeface="Verdana" panose="020B0604030504040204" pitchFamily="34" charset="0"/>
              </a:rPr>
              <a:t>MENOR</a:t>
            </a:r>
          </a:p>
          <a:p>
            <a:pPr algn="just" fontAlgn="base"/>
            <a:endParaRPr lang="es-CO" cap="all" dirty="0">
              <a:solidFill>
                <a:srgbClr val="000000"/>
              </a:solidFill>
              <a:latin typeface="Verdana" panose="020B0604030504040204" pitchFamily="34" charset="0"/>
              <a:ea typeface="Verdana" panose="020B0604030504040204" pitchFamily="34" charset="0"/>
            </a:endParaRPr>
          </a:p>
          <a:p>
            <a:pPr algn="just" fontAlgn="base"/>
            <a:r>
              <a:rPr lang="es-CO" dirty="0">
                <a:solidFill>
                  <a:schemeClr val="tx1">
                    <a:lumMod val="75000"/>
                  </a:schemeClr>
                </a:solidFill>
                <a:latin typeface="Verdana" panose="020B0604030504040204" pitchFamily="34" charset="0"/>
                <a:ea typeface="Verdana" panose="020B0604030504040204" pitchFamily="34" charset="0"/>
              </a:rPr>
              <a:t>Aquellos versos que tienen ocho sílabas métricas o menos. Esto se corresponde con: versos de dos sílabas se denominan bisílabos y, sumando una sílaba más a la anterior nos encontramos con los trisílabos, tetrasílabos, pentasílabo, hexasílabos, heptasílabo, octosílabos.</a:t>
            </a:r>
          </a:p>
        </p:txBody>
      </p:sp>
      <p:pic>
        <p:nvPicPr>
          <p:cNvPr id="15" name="Imagen 14" descr="Resultado de imagen para roberto suaza marquinez"/>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371214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704" y="265340"/>
            <a:ext cx="10513116" cy="1294518"/>
          </a:xfrm>
        </p:spPr>
        <p:txBody>
          <a:bodyPr>
            <a:normAutofit fontScale="90000"/>
          </a:bodyPr>
          <a:lstStyle/>
          <a:p>
            <a:r>
              <a:rPr lang="es-CO" sz="3600" cap="all" dirty="0">
                <a:solidFill>
                  <a:srgbClr val="000000"/>
                </a:solidFill>
                <a:latin typeface="Arial" panose="020B0604020202020204" pitchFamily="34" charset="0"/>
              </a:rPr>
              <a:t>¿CÓMO SE MIDE LA MÉTRICA DE UN POEMA?</a:t>
            </a:r>
            <a:r>
              <a:rPr lang="es-CO" cap="all" dirty="0">
                <a:solidFill>
                  <a:srgbClr val="000000"/>
                </a:solidFill>
                <a:latin typeface="Arial" panose="020B0604020202020204" pitchFamily="34" charset="0"/>
              </a:rPr>
              <a:t/>
            </a:r>
            <a:br>
              <a:rPr lang="es-CO" cap="all" dirty="0">
                <a:solidFill>
                  <a:srgbClr val="000000"/>
                </a:solidFill>
                <a:latin typeface="Arial" panose="020B0604020202020204" pitchFamily="34" charset="0"/>
              </a:rPr>
            </a:br>
            <a:endParaRPr lang="es-CO" dirty="0"/>
          </a:p>
        </p:txBody>
      </p:sp>
      <p:sp>
        <p:nvSpPr>
          <p:cNvPr id="5" name="Rectángulo 4"/>
          <p:cNvSpPr/>
          <p:nvPr/>
        </p:nvSpPr>
        <p:spPr>
          <a:xfrm>
            <a:off x="860612" y="1356388"/>
            <a:ext cx="11202296" cy="923330"/>
          </a:xfrm>
          <a:prstGeom prst="rect">
            <a:avLst/>
          </a:prstGeom>
        </p:spPr>
        <p:txBody>
          <a:bodyPr wrap="square">
            <a:spAutoFit/>
          </a:bodyPr>
          <a:lstStyle/>
          <a:p>
            <a:pPr algn="just"/>
            <a:r>
              <a:rPr lang="es-CO" dirty="0">
                <a:solidFill>
                  <a:schemeClr val="tx1">
                    <a:lumMod val="75000"/>
                  </a:schemeClr>
                </a:solidFill>
                <a:latin typeface="Verdana" panose="020B0604030504040204" pitchFamily="34" charset="0"/>
                <a:ea typeface="Verdana" panose="020B0604030504040204" pitchFamily="34" charset="0"/>
              </a:rPr>
              <a:t>Para poder conocer la medida exacta de cada verso se ha de tener en cuenta </a:t>
            </a:r>
            <a:r>
              <a:rPr lang="es-CO" b="1" dirty="0">
                <a:solidFill>
                  <a:schemeClr val="tx1">
                    <a:lumMod val="75000"/>
                  </a:schemeClr>
                </a:solidFill>
                <a:latin typeface="Verdana" panose="020B0604030504040204" pitchFamily="34" charset="0"/>
                <a:ea typeface="Verdana" panose="020B0604030504040204" pitchFamily="34" charset="0"/>
              </a:rPr>
              <a:t>el acento de la última palabra</a:t>
            </a:r>
            <a:r>
              <a:rPr lang="es-CO" dirty="0">
                <a:solidFill>
                  <a:schemeClr val="tx1">
                    <a:lumMod val="75000"/>
                  </a:schemeClr>
                </a:solidFill>
                <a:latin typeface="Verdana" panose="020B0604030504040204" pitchFamily="34" charset="0"/>
                <a:ea typeface="Verdana" panose="020B0604030504040204" pitchFamily="34" charset="0"/>
              </a:rPr>
              <a:t> de cada verso: si la última palabra es aguda (suma una sílaba más), llana o esdrújula (cuenta con una sílaba menos).</a:t>
            </a:r>
          </a:p>
        </p:txBody>
      </p:sp>
      <p:pic>
        <p:nvPicPr>
          <p:cNvPr id="33794" name="Picture 2" descr="medida-vers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02" y="2276890"/>
            <a:ext cx="4190515" cy="3778476"/>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4141695" y="2397827"/>
            <a:ext cx="7533938" cy="4247317"/>
          </a:xfrm>
          <a:prstGeom prst="rect">
            <a:avLst/>
          </a:prstGeom>
        </p:spPr>
        <p:txBody>
          <a:bodyPr wrap="square">
            <a:spAutoFit/>
          </a:bodyPr>
          <a:lstStyle/>
          <a:p>
            <a:pPr algn="just" fontAlgn="base"/>
            <a:r>
              <a:rPr lang="es-CO" sz="1500" b="1" cap="all" dirty="0" smtClean="0">
                <a:solidFill>
                  <a:srgbClr val="000000"/>
                </a:solidFill>
                <a:latin typeface="Verdana" panose="020B0604030504040204" pitchFamily="34" charset="0"/>
                <a:ea typeface="Verdana" panose="020B0604030504040204" pitchFamily="34" charset="0"/>
              </a:rPr>
              <a:t>SINALEFA: </a:t>
            </a:r>
            <a:r>
              <a:rPr lang="es-CO" sz="1500" dirty="0" smtClean="0">
                <a:solidFill>
                  <a:srgbClr val="000000"/>
                </a:solidFill>
                <a:latin typeface="Verdana" panose="020B0604030504040204" pitchFamily="34" charset="0"/>
                <a:ea typeface="Verdana" panose="020B0604030504040204" pitchFamily="34" charset="0"/>
              </a:rPr>
              <a:t>Cuando </a:t>
            </a:r>
            <a:r>
              <a:rPr lang="es-CO" sz="1500" dirty="0">
                <a:solidFill>
                  <a:srgbClr val="000000"/>
                </a:solidFill>
                <a:latin typeface="Verdana" panose="020B0604030504040204" pitchFamily="34" charset="0"/>
                <a:ea typeface="Verdana" panose="020B0604030504040204" pitchFamily="34" charset="0"/>
              </a:rPr>
              <a:t>una palabra termina en vocal y la siguiente comienza en vocal, las dos sílabas se unen y suman sólo una. Ejemplo: «termina en» –&gt; </a:t>
            </a:r>
            <a:r>
              <a:rPr lang="es-CO" sz="1500" dirty="0" err="1">
                <a:solidFill>
                  <a:srgbClr val="000000"/>
                </a:solidFill>
                <a:latin typeface="Verdana" panose="020B0604030504040204" pitchFamily="34" charset="0"/>
                <a:ea typeface="Verdana" panose="020B0604030504040204" pitchFamily="34" charset="0"/>
              </a:rPr>
              <a:t>ter-mi-na+en</a:t>
            </a:r>
            <a:r>
              <a:rPr lang="es-CO" sz="1500" dirty="0">
                <a:solidFill>
                  <a:srgbClr val="000000"/>
                </a:solidFill>
                <a:latin typeface="Verdana" panose="020B0604030504040204" pitchFamily="34" charset="0"/>
                <a:ea typeface="Verdana" panose="020B0604030504040204" pitchFamily="34" charset="0"/>
              </a:rPr>
              <a:t>, son tres sílabas métricas</a:t>
            </a:r>
            <a:r>
              <a:rPr lang="es-CO" sz="1500" dirty="0" smtClean="0">
                <a:solidFill>
                  <a:srgbClr val="000000"/>
                </a:solidFill>
                <a:latin typeface="Verdana" panose="020B0604030504040204" pitchFamily="34" charset="0"/>
                <a:ea typeface="Verdana" panose="020B0604030504040204" pitchFamily="34" charset="0"/>
              </a:rPr>
              <a:t>.</a:t>
            </a:r>
          </a:p>
          <a:p>
            <a:pPr algn="just" fontAlgn="base"/>
            <a:endParaRPr lang="es-CO" sz="1500" dirty="0">
              <a:solidFill>
                <a:srgbClr val="000000"/>
              </a:solidFill>
              <a:latin typeface="Verdana" panose="020B0604030504040204" pitchFamily="34" charset="0"/>
              <a:ea typeface="Verdana" panose="020B0604030504040204" pitchFamily="34" charset="0"/>
            </a:endParaRPr>
          </a:p>
          <a:p>
            <a:pPr algn="just" fontAlgn="base"/>
            <a:r>
              <a:rPr lang="es-CO" sz="1500" b="1" cap="all" dirty="0" smtClean="0">
                <a:solidFill>
                  <a:srgbClr val="000000"/>
                </a:solidFill>
                <a:latin typeface="Verdana" panose="020B0604030504040204" pitchFamily="34" charset="0"/>
                <a:ea typeface="Verdana" panose="020B0604030504040204" pitchFamily="34" charset="0"/>
              </a:rPr>
              <a:t>DIÉRESIS: </a:t>
            </a:r>
            <a:r>
              <a:rPr lang="es-CO" sz="1500" dirty="0" smtClean="0">
                <a:solidFill>
                  <a:srgbClr val="000000"/>
                </a:solidFill>
                <a:latin typeface="Verdana" panose="020B0604030504040204" pitchFamily="34" charset="0"/>
                <a:ea typeface="Verdana" panose="020B0604030504040204" pitchFamily="34" charset="0"/>
              </a:rPr>
              <a:t>La </a:t>
            </a:r>
            <a:r>
              <a:rPr lang="es-CO" sz="1500" dirty="0">
                <a:solidFill>
                  <a:srgbClr val="000000"/>
                </a:solidFill>
                <a:latin typeface="Verdana" panose="020B0604030504040204" pitchFamily="34" charset="0"/>
                <a:ea typeface="Verdana" panose="020B0604030504040204" pitchFamily="34" charset="0"/>
              </a:rPr>
              <a:t>diéresis es la separación de dos vocales que deberían ir juntas porque son un diptongo pero el autor quiere que se cuenten separadas para mantener la métrica. A veces, esto suele ir representado por la diéresis (¨). Ejemplo: sed insaciable –&gt; sed-in-</a:t>
            </a:r>
            <a:r>
              <a:rPr lang="es-CO" sz="1500" dirty="0" err="1">
                <a:solidFill>
                  <a:srgbClr val="000000"/>
                </a:solidFill>
                <a:latin typeface="Verdana" panose="020B0604030504040204" pitchFamily="34" charset="0"/>
                <a:ea typeface="Verdana" panose="020B0604030504040204" pitchFamily="34" charset="0"/>
              </a:rPr>
              <a:t>sa</a:t>
            </a:r>
            <a:r>
              <a:rPr lang="es-CO" sz="1500" dirty="0">
                <a:solidFill>
                  <a:srgbClr val="000000"/>
                </a:solidFill>
                <a:latin typeface="Verdana" panose="020B0604030504040204" pitchFamily="34" charset="0"/>
                <a:ea typeface="Verdana" panose="020B0604030504040204" pitchFamily="34" charset="0"/>
              </a:rPr>
              <a:t>-</a:t>
            </a:r>
            <a:r>
              <a:rPr lang="es-CO" sz="1500" dirty="0" err="1">
                <a:solidFill>
                  <a:srgbClr val="000000"/>
                </a:solidFill>
                <a:latin typeface="Verdana" panose="020B0604030504040204" pitchFamily="34" charset="0"/>
                <a:ea typeface="Verdana" panose="020B0604030504040204" pitchFamily="34" charset="0"/>
              </a:rPr>
              <a:t>cï</a:t>
            </a:r>
            <a:r>
              <a:rPr lang="es-CO" sz="1500" dirty="0">
                <a:solidFill>
                  <a:srgbClr val="000000"/>
                </a:solidFill>
                <a:latin typeface="Verdana" panose="020B0604030504040204" pitchFamily="34" charset="0"/>
                <a:ea typeface="Verdana" panose="020B0604030504040204" pitchFamily="34" charset="0"/>
              </a:rPr>
              <a:t>-a-</a:t>
            </a:r>
            <a:r>
              <a:rPr lang="es-CO" sz="1500" dirty="0" err="1">
                <a:solidFill>
                  <a:srgbClr val="000000"/>
                </a:solidFill>
                <a:latin typeface="Verdana" panose="020B0604030504040204" pitchFamily="34" charset="0"/>
                <a:ea typeface="Verdana" panose="020B0604030504040204" pitchFamily="34" charset="0"/>
              </a:rPr>
              <a:t>ble</a:t>
            </a:r>
            <a:r>
              <a:rPr lang="es-CO" sz="1500" dirty="0">
                <a:solidFill>
                  <a:srgbClr val="000000"/>
                </a:solidFill>
                <a:latin typeface="Verdana" panose="020B0604030504040204" pitchFamily="34" charset="0"/>
                <a:ea typeface="Verdana" panose="020B0604030504040204" pitchFamily="34" charset="0"/>
              </a:rPr>
              <a:t>, lo que son 6 sílabas en lugar de 5</a:t>
            </a:r>
            <a:r>
              <a:rPr lang="es-CO" sz="1500" dirty="0" smtClean="0">
                <a:solidFill>
                  <a:srgbClr val="000000"/>
                </a:solidFill>
                <a:latin typeface="Verdana" panose="020B0604030504040204" pitchFamily="34" charset="0"/>
                <a:ea typeface="Verdana" panose="020B0604030504040204" pitchFamily="34" charset="0"/>
              </a:rPr>
              <a:t>.</a:t>
            </a:r>
          </a:p>
          <a:p>
            <a:pPr algn="just" fontAlgn="base"/>
            <a:endParaRPr lang="es-CO" sz="1500" dirty="0">
              <a:solidFill>
                <a:srgbClr val="000000"/>
              </a:solidFill>
              <a:latin typeface="Verdana" panose="020B0604030504040204" pitchFamily="34" charset="0"/>
              <a:ea typeface="Verdana" panose="020B0604030504040204" pitchFamily="34" charset="0"/>
            </a:endParaRPr>
          </a:p>
          <a:p>
            <a:pPr algn="just" fontAlgn="base"/>
            <a:r>
              <a:rPr lang="es-CO" sz="1500" b="1" cap="all" dirty="0" smtClean="0">
                <a:solidFill>
                  <a:srgbClr val="000000"/>
                </a:solidFill>
                <a:latin typeface="Verdana" panose="020B0604030504040204" pitchFamily="34" charset="0"/>
                <a:ea typeface="Verdana" panose="020B0604030504040204" pitchFamily="34" charset="0"/>
              </a:rPr>
              <a:t>SINÉRESIS</a:t>
            </a:r>
            <a:r>
              <a:rPr lang="es-CO" sz="1500" cap="all" dirty="0" smtClean="0">
                <a:solidFill>
                  <a:srgbClr val="000000"/>
                </a:solidFill>
                <a:latin typeface="Verdana" panose="020B0604030504040204" pitchFamily="34" charset="0"/>
                <a:ea typeface="Verdana" panose="020B0604030504040204" pitchFamily="34" charset="0"/>
              </a:rPr>
              <a:t>: </a:t>
            </a:r>
            <a:r>
              <a:rPr lang="es-CO" sz="1500" dirty="0" smtClean="0">
                <a:solidFill>
                  <a:srgbClr val="000000"/>
                </a:solidFill>
                <a:latin typeface="Verdana" panose="020B0604030504040204" pitchFamily="34" charset="0"/>
                <a:ea typeface="Verdana" panose="020B0604030504040204" pitchFamily="34" charset="0"/>
              </a:rPr>
              <a:t>Es </a:t>
            </a:r>
            <a:r>
              <a:rPr lang="es-CO" sz="1500" dirty="0">
                <a:solidFill>
                  <a:srgbClr val="000000"/>
                </a:solidFill>
                <a:latin typeface="Verdana" panose="020B0604030504040204" pitchFamily="34" charset="0"/>
                <a:ea typeface="Verdana" panose="020B0604030504040204" pitchFamily="34" charset="0"/>
              </a:rPr>
              <a:t>lo contrario a la diéresis, y es que dos vocales que van juntas pero que no son un diptongo, por tanto deberían contarse separadas, se cuentan unidas. Ejemplo: Poesía –&gt; </a:t>
            </a:r>
            <a:r>
              <a:rPr lang="es-CO" sz="1500" dirty="0" err="1">
                <a:solidFill>
                  <a:srgbClr val="000000"/>
                </a:solidFill>
                <a:latin typeface="Verdana" panose="020B0604030504040204" pitchFamily="34" charset="0"/>
                <a:ea typeface="Verdana" panose="020B0604030504040204" pitchFamily="34" charset="0"/>
              </a:rPr>
              <a:t>poe</a:t>
            </a:r>
            <a:r>
              <a:rPr lang="es-CO" sz="1500" dirty="0">
                <a:solidFill>
                  <a:srgbClr val="000000"/>
                </a:solidFill>
                <a:latin typeface="Verdana" panose="020B0604030504040204" pitchFamily="34" charset="0"/>
                <a:ea typeface="Verdana" panose="020B0604030504040204" pitchFamily="34" charset="0"/>
              </a:rPr>
              <a:t>-sí-a son tres sílabas lugar de cuatro</a:t>
            </a:r>
            <a:r>
              <a:rPr lang="es-CO" sz="1500" dirty="0" smtClean="0">
                <a:solidFill>
                  <a:srgbClr val="000000"/>
                </a:solidFill>
                <a:latin typeface="Verdana" panose="020B0604030504040204" pitchFamily="34" charset="0"/>
                <a:ea typeface="Verdana" panose="020B0604030504040204" pitchFamily="34" charset="0"/>
              </a:rPr>
              <a:t>.</a:t>
            </a:r>
          </a:p>
          <a:p>
            <a:pPr algn="just" fontAlgn="base"/>
            <a:endParaRPr lang="es-CO" sz="1500" dirty="0">
              <a:solidFill>
                <a:srgbClr val="000000"/>
              </a:solidFill>
              <a:latin typeface="Verdana" panose="020B0604030504040204" pitchFamily="34" charset="0"/>
              <a:ea typeface="Verdana" panose="020B0604030504040204" pitchFamily="34" charset="0"/>
            </a:endParaRPr>
          </a:p>
          <a:p>
            <a:pPr algn="just" fontAlgn="base"/>
            <a:r>
              <a:rPr lang="es-CO" sz="1500" b="1" cap="all" dirty="0" smtClean="0">
                <a:solidFill>
                  <a:srgbClr val="000000"/>
                </a:solidFill>
                <a:latin typeface="Verdana" panose="020B0604030504040204" pitchFamily="34" charset="0"/>
                <a:ea typeface="Verdana" panose="020B0604030504040204" pitchFamily="34" charset="0"/>
              </a:rPr>
              <a:t>HIATO: </a:t>
            </a:r>
            <a:r>
              <a:rPr lang="es-CO" sz="1500" dirty="0" smtClean="0">
                <a:solidFill>
                  <a:srgbClr val="000000"/>
                </a:solidFill>
                <a:latin typeface="Verdana" panose="020B0604030504040204" pitchFamily="34" charset="0"/>
                <a:ea typeface="Verdana" panose="020B0604030504040204" pitchFamily="34" charset="0"/>
              </a:rPr>
              <a:t>El </a:t>
            </a:r>
            <a:r>
              <a:rPr lang="es-CO" sz="1500" dirty="0">
                <a:solidFill>
                  <a:srgbClr val="000000"/>
                </a:solidFill>
                <a:latin typeface="Verdana" panose="020B0604030504040204" pitchFamily="34" charset="0"/>
                <a:ea typeface="Verdana" panose="020B0604030504040204" pitchFamily="34" charset="0"/>
              </a:rPr>
              <a:t>hiato es lo contrario a la sinalefa, es decir, que la última sílaba de una palabra que termina en vocal y la primera que comienza por vocal no se unen. «Termina en» –&gt; ter-mi-na-en, son cuatro sílabas métricas.</a:t>
            </a:r>
            <a:endParaRPr lang="es-CO" sz="1500" b="0" i="0" dirty="0">
              <a:solidFill>
                <a:srgbClr val="000000"/>
              </a:solidFill>
              <a:effectLst/>
              <a:latin typeface="Verdana" panose="020B0604030504040204" pitchFamily="34" charset="0"/>
              <a:ea typeface="Verdana" panose="020B0604030504040204" pitchFamily="34" charset="0"/>
            </a:endParaRPr>
          </a:p>
        </p:txBody>
      </p:sp>
      <p:pic>
        <p:nvPicPr>
          <p:cNvPr id="10" name="Imagen 9" descr="Resultado de imagen para roberto suaza marquinez"/>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106751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745038" y="400050"/>
            <a:ext cx="2660650" cy="36988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CO" sz="1800" b="1">
                <a:solidFill>
                  <a:schemeClr val="accent2"/>
                </a:solidFill>
                <a:latin typeface="Arial" panose="020B0604020202020204" pitchFamily="34" charset="0"/>
              </a:rPr>
              <a:t>GÉNERO DRAMÁTICO</a:t>
            </a:r>
            <a:endParaRPr lang="es-ES" altLang="es-CO" sz="1800" b="1">
              <a:solidFill>
                <a:schemeClr val="accent2"/>
              </a:solidFill>
              <a:latin typeface="Arial" panose="020B0604020202020204" pitchFamily="34" charset="0"/>
            </a:endParaRPr>
          </a:p>
        </p:txBody>
      </p:sp>
      <p:sp>
        <p:nvSpPr>
          <p:cNvPr id="6147" name="Text Box 10">
            <a:hlinkClick r:id="rId2" action="ppaction://hlinksldjump"/>
          </p:cNvPr>
          <p:cNvSpPr txBox="1">
            <a:spLocks noChangeArrowheads="1"/>
          </p:cNvSpPr>
          <p:nvPr/>
        </p:nvSpPr>
        <p:spPr bwMode="auto">
          <a:xfrm>
            <a:off x="2187575" y="1617664"/>
            <a:ext cx="1054100" cy="276225"/>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CO" sz="1200" b="1">
                <a:latin typeface="Arial" panose="020B0604020202020204" pitchFamily="34" charset="0"/>
              </a:rPr>
              <a:t>CONCEPTO</a:t>
            </a:r>
            <a:endParaRPr lang="es-ES" altLang="es-CO" sz="1200" b="1">
              <a:latin typeface="Arial" panose="020B0604020202020204" pitchFamily="34" charset="0"/>
            </a:endParaRPr>
          </a:p>
        </p:txBody>
      </p:sp>
      <p:sp>
        <p:nvSpPr>
          <p:cNvPr id="6148" name="Text Box 12"/>
          <p:cNvSpPr txBox="1">
            <a:spLocks noChangeArrowheads="1"/>
          </p:cNvSpPr>
          <p:nvPr/>
        </p:nvSpPr>
        <p:spPr bwMode="auto">
          <a:xfrm>
            <a:off x="4524376" y="2279651"/>
            <a:ext cx="2987675" cy="276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r>
              <a:rPr lang="es-ES" altLang="es-CO" sz="1200" b="1">
                <a:latin typeface="Comic Sans MS" panose="030F0702030302020204" pitchFamily="66" charset="0"/>
              </a:rPr>
              <a:t>ASPECTOS Y FORMAS DEL TEATRO</a:t>
            </a:r>
            <a:endParaRPr lang="es-ES" altLang="es-CO" sz="1200" b="1">
              <a:latin typeface="Arial" panose="020B0604020202020204" pitchFamily="34" charset="0"/>
            </a:endParaRPr>
          </a:p>
        </p:txBody>
      </p:sp>
      <p:sp>
        <p:nvSpPr>
          <p:cNvPr id="6149" name="Line 17"/>
          <p:cNvSpPr>
            <a:spLocks noChangeShapeType="1"/>
          </p:cNvSpPr>
          <p:nvPr/>
        </p:nvSpPr>
        <p:spPr bwMode="auto">
          <a:xfrm flipH="1">
            <a:off x="3382963" y="3003550"/>
            <a:ext cx="1681162" cy="311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6150" name="Line 18"/>
          <p:cNvSpPr>
            <a:spLocks noChangeShapeType="1"/>
          </p:cNvSpPr>
          <p:nvPr/>
        </p:nvSpPr>
        <p:spPr bwMode="auto">
          <a:xfrm flipH="1">
            <a:off x="4579938" y="3021014"/>
            <a:ext cx="1066800" cy="669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6151" name="Line 19"/>
          <p:cNvSpPr>
            <a:spLocks noChangeShapeType="1"/>
          </p:cNvSpPr>
          <p:nvPr/>
        </p:nvSpPr>
        <p:spPr bwMode="auto">
          <a:xfrm>
            <a:off x="6862763" y="3019425"/>
            <a:ext cx="817562" cy="293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6152" name="Line 20"/>
          <p:cNvSpPr>
            <a:spLocks noChangeShapeType="1"/>
          </p:cNvSpPr>
          <p:nvPr/>
        </p:nvSpPr>
        <p:spPr bwMode="auto">
          <a:xfrm>
            <a:off x="8335963" y="3863975"/>
            <a:ext cx="1371600" cy="650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6153" name="Line 22"/>
          <p:cNvSpPr>
            <a:spLocks noChangeShapeType="1"/>
          </p:cNvSpPr>
          <p:nvPr/>
        </p:nvSpPr>
        <p:spPr bwMode="auto">
          <a:xfrm flipH="1">
            <a:off x="6096001" y="3005139"/>
            <a:ext cx="4763" cy="307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6154" name="Line 23"/>
          <p:cNvSpPr>
            <a:spLocks noChangeShapeType="1"/>
          </p:cNvSpPr>
          <p:nvPr/>
        </p:nvSpPr>
        <p:spPr bwMode="auto">
          <a:xfrm flipH="1">
            <a:off x="5205413" y="3990975"/>
            <a:ext cx="2112962" cy="7429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6155" name="Line 24"/>
          <p:cNvSpPr>
            <a:spLocks noChangeShapeType="1"/>
          </p:cNvSpPr>
          <p:nvPr/>
        </p:nvSpPr>
        <p:spPr bwMode="auto">
          <a:xfrm flipH="1">
            <a:off x="6029326" y="3990975"/>
            <a:ext cx="1425575" cy="7429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2068" name="Text Box 30">
            <a:hlinkClick r:id="rId3" action="ppaction://hlinksldjump"/>
          </p:cNvPr>
          <p:cNvSpPr txBox="1">
            <a:spLocks noChangeArrowheads="1"/>
          </p:cNvSpPr>
          <p:nvPr/>
        </p:nvSpPr>
        <p:spPr bwMode="auto">
          <a:xfrm>
            <a:off x="3665539" y="4233863"/>
            <a:ext cx="1303337" cy="254000"/>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s-ES_tradnl" altLang="es-CO" sz="1050" dirty="0">
                <a:latin typeface="Arial" panose="020B0604020202020204" pitchFamily="34" charset="0"/>
              </a:rPr>
              <a:t>EL ARGUMENTO</a:t>
            </a:r>
            <a:endParaRPr lang="es-ES" altLang="es-CO" sz="1050" dirty="0">
              <a:latin typeface="Arial" panose="020B0604020202020204" pitchFamily="34" charset="0"/>
            </a:endParaRPr>
          </a:p>
        </p:txBody>
      </p:sp>
      <p:sp>
        <p:nvSpPr>
          <p:cNvPr id="2069" name="Text Box 31">
            <a:hlinkClick r:id="rId4" action="ppaction://hlinksldjump"/>
          </p:cNvPr>
          <p:cNvSpPr txBox="1">
            <a:spLocks noChangeArrowheads="1"/>
          </p:cNvSpPr>
          <p:nvPr/>
        </p:nvSpPr>
        <p:spPr bwMode="auto">
          <a:xfrm>
            <a:off x="4700589" y="4770438"/>
            <a:ext cx="941387" cy="254000"/>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s-ES_tradnl" altLang="es-CO" sz="1050" dirty="0">
                <a:latin typeface="Arial" panose="020B0604020202020204" pitchFamily="34" charset="0"/>
              </a:rPr>
              <a:t>LA </a:t>
            </a:r>
            <a:r>
              <a:rPr lang="es-ES_tradnl" altLang="es-CO" sz="1050" dirty="0">
                <a:latin typeface="Arial" panose="020B0604020202020204" pitchFamily="34" charset="0"/>
                <a:hlinkClick r:id="rId4" action="ppaction://hlinksldjump"/>
              </a:rPr>
              <a:t>ESCENA</a:t>
            </a:r>
            <a:endParaRPr lang="es-ES" altLang="es-CO" sz="1050" dirty="0">
              <a:latin typeface="Arial" panose="020B0604020202020204" pitchFamily="34" charset="0"/>
            </a:endParaRPr>
          </a:p>
        </p:txBody>
      </p:sp>
      <p:sp>
        <p:nvSpPr>
          <p:cNvPr id="6158" name="Line 34"/>
          <p:cNvSpPr>
            <a:spLocks noChangeShapeType="1"/>
          </p:cNvSpPr>
          <p:nvPr/>
        </p:nvSpPr>
        <p:spPr bwMode="auto">
          <a:xfrm flipH="1">
            <a:off x="4495801" y="3856038"/>
            <a:ext cx="2506663" cy="3540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2075" name="Text Box 38"/>
          <p:cNvSpPr txBox="1">
            <a:spLocks noChangeArrowheads="1"/>
          </p:cNvSpPr>
          <p:nvPr/>
        </p:nvSpPr>
        <p:spPr bwMode="auto">
          <a:xfrm>
            <a:off x="6969126" y="3805238"/>
            <a:ext cx="14128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s-ES_tradnl" altLang="es-CO" sz="750" dirty="0">
                <a:latin typeface="Arial" panose="020B0604020202020204" pitchFamily="34" charset="0"/>
              </a:rPr>
              <a:t>Se encuentran los siguientes</a:t>
            </a:r>
            <a:endParaRPr lang="es-ES" altLang="es-CO" sz="750" dirty="0">
              <a:latin typeface="Arial" panose="020B0604020202020204" pitchFamily="34" charset="0"/>
            </a:endParaRPr>
          </a:p>
        </p:txBody>
      </p:sp>
      <p:sp>
        <p:nvSpPr>
          <p:cNvPr id="6160" name="Line 41"/>
          <p:cNvSpPr>
            <a:spLocks noChangeShapeType="1"/>
          </p:cNvSpPr>
          <p:nvPr/>
        </p:nvSpPr>
        <p:spPr bwMode="auto">
          <a:xfrm flipH="1">
            <a:off x="6232526" y="1849439"/>
            <a:ext cx="600075" cy="415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2079" name="Text Box 42">
            <a:hlinkClick r:id="rId5" action="ppaction://hlinksldjump"/>
          </p:cNvPr>
          <p:cNvSpPr txBox="1">
            <a:spLocks noChangeArrowheads="1"/>
          </p:cNvSpPr>
          <p:nvPr/>
        </p:nvSpPr>
        <p:spPr bwMode="auto">
          <a:xfrm>
            <a:off x="3849688" y="4770438"/>
            <a:ext cx="774700" cy="254000"/>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s-ES_tradnl" altLang="es-CO" sz="1050" b="1" dirty="0">
                <a:latin typeface="Arial" panose="020B0604020202020204" pitchFamily="34" charset="0"/>
              </a:rPr>
              <a:t>EL ACTO</a:t>
            </a:r>
            <a:endParaRPr lang="es-ES" altLang="es-CO" sz="1050" b="1" dirty="0">
              <a:latin typeface="Arial" panose="020B0604020202020204" pitchFamily="34" charset="0"/>
            </a:endParaRPr>
          </a:p>
        </p:txBody>
      </p:sp>
      <p:sp>
        <p:nvSpPr>
          <p:cNvPr id="6162" name="Line 45"/>
          <p:cNvSpPr>
            <a:spLocks noChangeShapeType="1"/>
          </p:cNvSpPr>
          <p:nvPr/>
        </p:nvSpPr>
        <p:spPr bwMode="auto">
          <a:xfrm flipH="1">
            <a:off x="4406900" y="3967163"/>
            <a:ext cx="2660650" cy="766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6163" name="Line 52"/>
          <p:cNvSpPr>
            <a:spLocks noChangeShapeType="1"/>
          </p:cNvSpPr>
          <p:nvPr/>
        </p:nvSpPr>
        <p:spPr bwMode="auto">
          <a:xfrm flipH="1">
            <a:off x="3003550" y="793751"/>
            <a:ext cx="2268538" cy="7921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6164" name="Line 53"/>
          <p:cNvSpPr>
            <a:spLocks noChangeShapeType="1"/>
          </p:cNvSpPr>
          <p:nvPr/>
        </p:nvSpPr>
        <p:spPr bwMode="auto">
          <a:xfrm>
            <a:off x="7318375" y="765175"/>
            <a:ext cx="1485900" cy="2603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6165" name="Line 59"/>
          <p:cNvSpPr>
            <a:spLocks noChangeShapeType="1"/>
          </p:cNvSpPr>
          <p:nvPr/>
        </p:nvSpPr>
        <p:spPr bwMode="auto">
          <a:xfrm>
            <a:off x="8212139" y="3990975"/>
            <a:ext cx="1495425" cy="768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6166" name="Line 67"/>
          <p:cNvSpPr>
            <a:spLocks noChangeShapeType="1"/>
          </p:cNvSpPr>
          <p:nvPr/>
        </p:nvSpPr>
        <p:spPr bwMode="auto">
          <a:xfrm>
            <a:off x="6232525" y="766763"/>
            <a:ext cx="736600" cy="6715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6167" name="Text Box 10">
            <a:hlinkClick r:id="rId6" action="ppaction://hlinksldjump"/>
          </p:cNvPr>
          <p:cNvSpPr txBox="1">
            <a:spLocks noChangeArrowheads="1"/>
          </p:cNvSpPr>
          <p:nvPr/>
        </p:nvSpPr>
        <p:spPr bwMode="auto">
          <a:xfrm>
            <a:off x="2154239" y="990601"/>
            <a:ext cx="835025" cy="276225"/>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CO" sz="1200" b="1">
                <a:latin typeface="Arial" panose="020B0604020202020204" pitchFamily="34" charset="0"/>
              </a:rPr>
              <a:t>ORIGEN </a:t>
            </a:r>
            <a:endParaRPr lang="es-ES" altLang="es-CO" sz="1200" b="1">
              <a:latin typeface="Arial" panose="020B0604020202020204" pitchFamily="34" charset="0"/>
            </a:endParaRPr>
          </a:p>
        </p:txBody>
      </p:sp>
      <p:sp>
        <p:nvSpPr>
          <p:cNvPr id="6168" name="Line 52"/>
          <p:cNvSpPr>
            <a:spLocks noChangeShapeType="1"/>
          </p:cNvSpPr>
          <p:nvPr/>
        </p:nvSpPr>
        <p:spPr bwMode="auto">
          <a:xfrm flipH="1">
            <a:off x="4995863" y="804864"/>
            <a:ext cx="811212" cy="7254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6169" name="Line 52"/>
          <p:cNvSpPr>
            <a:spLocks noChangeShapeType="1"/>
          </p:cNvSpPr>
          <p:nvPr/>
        </p:nvSpPr>
        <p:spPr bwMode="auto">
          <a:xfrm>
            <a:off x="6832600" y="798513"/>
            <a:ext cx="1689100" cy="7350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6170" name="Text Box 33"/>
          <p:cNvSpPr txBox="1">
            <a:spLocks noChangeArrowheads="1"/>
          </p:cNvSpPr>
          <p:nvPr/>
        </p:nvSpPr>
        <p:spPr bwMode="auto">
          <a:xfrm>
            <a:off x="4329114" y="2779713"/>
            <a:ext cx="3379787"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r>
              <a:rPr lang="es-ES" altLang="es-CO" sz="1100" dirty="0">
                <a:latin typeface="Arial" panose="020B0604020202020204" pitchFamily="34" charset="0"/>
                <a:cs typeface="Arial" panose="020B0604020202020204" pitchFamily="34" charset="0"/>
              </a:rPr>
              <a:t>Debemos tener en cuenta  los siguientes aspectos </a:t>
            </a:r>
          </a:p>
        </p:txBody>
      </p:sp>
      <p:sp>
        <p:nvSpPr>
          <p:cNvPr id="6171" name="Line 41"/>
          <p:cNvSpPr>
            <a:spLocks noChangeShapeType="1"/>
          </p:cNvSpPr>
          <p:nvPr/>
        </p:nvSpPr>
        <p:spPr bwMode="auto">
          <a:xfrm flipH="1">
            <a:off x="6029325" y="2565401"/>
            <a:ext cx="0" cy="206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63" name="Text Box 16"/>
          <p:cNvSpPr txBox="1">
            <a:spLocks noChangeArrowheads="1"/>
          </p:cNvSpPr>
          <p:nvPr/>
        </p:nvSpPr>
        <p:spPr bwMode="auto">
          <a:xfrm>
            <a:off x="6986588" y="3357563"/>
            <a:ext cx="191770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s-ES" altLang="es-CO" sz="1050" b="1" dirty="0">
                <a:latin typeface="Arial" panose="020B0604020202020204" pitchFamily="34" charset="0"/>
                <a:cs typeface="Arial" panose="020B0604020202020204" pitchFamily="34" charset="0"/>
              </a:rPr>
              <a:t>ELEMENTOS DEL TEATRO</a:t>
            </a:r>
          </a:p>
        </p:txBody>
      </p:sp>
      <p:sp>
        <p:nvSpPr>
          <p:cNvPr id="6173" name="Text Box 10">
            <a:hlinkClick r:id="rId7" action="ppaction://hlinksldjump"/>
          </p:cNvPr>
          <p:cNvSpPr txBox="1">
            <a:spLocks noChangeArrowheads="1"/>
          </p:cNvSpPr>
          <p:nvPr/>
        </p:nvSpPr>
        <p:spPr bwMode="auto">
          <a:xfrm>
            <a:off x="3792539" y="1557339"/>
            <a:ext cx="1704975" cy="276225"/>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CO" sz="1200" b="1">
                <a:latin typeface="Arial" panose="020B0604020202020204" pitchFamily="34" charset="0"/>
              </a:rPr>
              <a:t>TRANSFORMACIÓN </a:t>
            </a:r>
            <a:endParaRPr lang="es-ES" altLang="es-CO" sz="1200" b="1">
              <a:latin typeface="Arial" panose="020B0604020202020204" pitchFamily="34" charset="0"/>
            </a:endParaRPr>
          </a:p>
        </p:txBody>
      </p:sp>
      <p:sp>
        <p:nvSpPr>
          <p:cNvPr id="6174" name="Text Box 10">
            <a:hlinkClick r:id="rId8" action="ppaction://hlinksldjump"/>
          </p:cNvPr>
          <p:cNvSpPr txBox="1">
            <a:spLocks noChangeArrowheads="1"/>
          </p:cNvSpPr>
          <p:nvPr/>
        </p:nvSpPr>
        <p:spPr bwMode="auto">
          <a:xfrm>
            <a:off x="7915275" y="1573214"/>
            <a:ext cx="1697038" cy="276225"/>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CO" sz="1200" b="1">
                <a:latin typeface="Arial" panose="020B0604020202020204" pitchFamily="34" charset="0"/>
              </a:rPr>
              <a:t>CARACTERÍSTICAS </a:t>
            </a:r>
            <a:endParaRPr lang="es-ES" altLang="es-CO" sz="1200" b="1">
              <a:latin typeface="Arial" panose="020B0604020202020204" pitchFamily="34" charset="0"/>
            </a:endParaRPr>
          </a:p>
        </p:txBody>
      </p:sp>
      <p:sp>
        <p:nvSpPr>
          <p:cNvPr id="6175" name="Line 52"/>
          <p:cNvSpPr>
            <a:spLocks noChangeShapeType="1"/>
          </p:cNvSpPr>
          <p:nvPr/>
        </p:nvSpPr>
        <p:spPr bwMode="auto">
          <a:xfrm flipH="1">
            <a:off x="3003550" y="765176"/>
            <a:ext cx="1741488" cy="3714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6176" name="Text Box 10">
            <a:hlinkClick r:id="rId9" action="ppaction://hlinksldjump"/>
          </p:cNvPr>
          <p:cNvSpPr txBox="1">
            <a:spLocks noChangeArrowheads="1"/>
          </p:cNvSpPr>
          <p:nvPr/>
        </p:nvSpPr>
        <p:spPr bwMode="auto">
          <a:xfrm>
            <a:off x="8823326" y="950913"/>
            <a:ext cx="1184275" cy="277812"/>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CO" sz="1200" b="1">
                <a:latin typeface="Arial" panose="020B0604020202020204" pitchFamily="34" charset="0"/>
              </a:rPr>
              <a:t>ELEMENTOS </a:t>
            </a:r>
            <a:endParaRPr lang="es-ES" altLang="es-CO" sz="1200" b="1">
              <a:latin typeface="Arial" panose="020B0604020202020204" pitchFamily="34" charset="0"/>
            </a:endParaRPr>
          </a:p>
        </p:txBody>
      </p:sp>
      <p:sp>
        <p:nvSpPr>
          <p:cNvPr id="6177" name="Line 21"/>
          <p:cNvSpPr>
            <a:spLocks noChangeShapeType="1"/>
          </p:cNvSpPr>
          <p:nvPr/>
        </p:nvSpPr>
        <p:spPr bwMode="auto">
          <a:xfrm>
            <a:off x="7624764" y="2994025"/>
            <a:ext cx="1030287" cy="90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6178" name="Text Box 10">
            <a:hlinkClick r:id="rId10" action="ppaction://hlinksldjump"/>
          </p:cNvPr>
          <p:cNvSpPr txBox="1">
            <a:spLocks noChangeArrowheads="1"/>
          </p:cNvSpPr>
          <p:nvPr/>
        </p:nvSpPr>
        <p:spPr bwMode="auto">
          <a:xfrm>
            <a:off x="1639888" y="3341689"/>
            <a:ext cx="2368550" cy="276225"/>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r>
              <a:rPr lang="es-CO" altLang="es-CO" sz="1200" b="1">
                <a:latin typeface="Arial" panose="020B0604020202020204" pitchFamily="34" charset="0"/>
                <a:cs typeface="Arial" panose="020B0604020202020204" pitchFamily="34" charset="0"/>
              </a:rPr>
              <a:t>TEATRO DE LA ANTIGÜEDAD</a:t>
            </a:r>
            <a:endParaRPr lang="es-ES" altLang="es-CO" sz="1200" b="1">
              <a:latin typeface="Arial" panose="020B0604020202020204" pitchFamily="34" charset="0"/>
            </a:endParaRPr>
          </a:p>
        </p:txBody>
      </p:sp>
      <p:sp>
        <p:nvSpPr>
          <p:cNvPr id="6179" name="Text Box 10">
            <a:hlinkClick r:id="rId11" action="ppaction://hlinksldjump"/>
          </p:cNvPr>
          <p:cNvSpPr txBox="1">
            <a:spLocks noChangeArrowheads="1"/>
          </p:cNvSpPr>
          <p:nvPr/>
        </p:nvSpPr>
        <p:spPr bwMode="auto">
          <a:xfrm>
            <a:off x="3503614" y="3727451"/>
            <a:ext cx="2135187" cy="277813"/>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CO" sz="1200" b="1">
                <a:latin typeface="Arial" panose="020B0604020202020204" pitchFamily="34" charset="0"/>
              </a:rPr>
              <a:t>LA TRAGEDIA Y COMEDIA</a:t>
            </a:r>
            <a:endParaRPr lang="es-ES" altLang="es-CO" sz="1200" b="1">
              <a:latin typeface="Arial" panose="020B0604020202020204" pitchFamily="34" charset="0"/>
            </a:endParaRPr>
          </a:p>
        </p:txBody>
      </p:sp>
      <p:sp>
        <p:nvSpPr>
          <p:cNvPr id="6180" name="Text Box 10">
            <a:hlinkClick r:id="rId12" action="ppaction://hlinksldjump"/>
          </p:cNvPr>
          <p:cNvSpPr txBox="1">
            <a:spLocks noChangeArrowheads="1"/>
          </p:cNvSpPr>
          <p:nvPr/>
        </p:nvSpPr>
        <p:spPr bwMode="auto">
          <a:xfrm>
            <a:off x="5159376" y="3357564"/>
            <a:ext cx="1666875" cy="276225"/>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CO" sz="1200" b="1">
                <a:latin typeface="Arial" panose="020B0604020202020204" pitchFamily="34" charset="0"/>
              </a:rPr>
              <a:t>TEATRO S. XVII-XIX</a:t>
            </a:r>
            <a:endParaRPr lang="es-ES" altLang="es-CO" sz="1200" b="1">
              <a:latin typeface="Arial" panose="020B0604020202020204" pitchFamily="34" charset="0"/>
            </a:endParaRPr>
          </a:p>
        </p:txBody>
      </p:sp>
      <p:sp>
        <p:nvSpPr>
          <p:cNvPr id="6181" name="Line 21"/>
          <p:cNvSpPr>
            <a:spLocks noChangeShapeType="1"/>
          </p:cNvSpPr>
          <p:nvPr/>
        </p:nvSpPr>
        <p:spPr bwMode="auto">
          <a:xfrm>
            <a:off x="7967663" y="3595689"/>
            <a:ext cx="0" cy="249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76" name="Text Box 42">
            <a:hlinkClick r:id="rId13" action="ppaction://hlinksldjump"/>
          </p:cNvPr>
          <p:cNvSpPr txBox="1">
            <a:spLocks noChangeArrowheads="1"/>
          </p:cNvSpPr>
          <p:nvPr/>
        </p:nvSpPr>
        <p:spPr bwMode="auto">
          <a:xfrm>
            <a:off x="5719764" y="4770438"/>
            <a:ext cx="1419225" cy="254000"/>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s-ES_tradnl" altLang="es-CO" sz="1050" b="1" dirty="0">
                <a:latin typeface="Arial" panose="020B0604020202020204" pitchFamily="34" charset="0"/>
              </a:rPr>
              <a:t>LOS PERSONAJES</a:t>
            </a:r>
            <a:endParaRPr lang="es-ES" altLang="es-CO" sz="1050" b="1" dirty="0">
              <a:latin typeface="Arial" panose="020B0604020202020204" pitchFamily="34" charset="0"/>
            </a:endParaRPr>
          </a:p>
        </p:txBody>
      </p:sp>
      <p:sp>
        <p:nvSpPr>
          <p:cNvPr id="6183" name="Line 24"/>
          <p:cNvSpPr>
            <a:spLocks noChangeShapeType="1"/>
          </p:cNvSpPr>
          <p:nvPr/>
        </p:nvSpPr>
        <p:spPr bwMode="auto">
          <a:xfrm>
            <a:off x="7624764" y="3990975"/>
            <a:ext cx="846137" cy="7318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78" name="Text Box 31">
            <a:hlinkClick r:id="" action="ppaction://noaction"/>
          </p:cNvPr>
          <p:cNvSpPr txBox="1">
            <a:spLocks noChangeArrowheads="1"/>
          </p:cNvSpPr>
          <p:nvPr/>
        </p:nvSpPr>
        <p:spPr bwMode="auto">
          <a:xfrm>
            <a:off x="6672264" y="5143500"/>
            <a:ext cx="1508125" cy="254000"/>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s-ES_tradnl" altLang="es-CO" sz="1050" dirty="0">
                <a:latin typeface="Arial" panose="020B0604020202020204" pitchFamily="34" charset="0"/>
              </a:rPr>
              <a:t>LOS PARLAMENTOS</a:t>
            </a:r>
            <a:endParaRPr lang="es-ES" altLang="es-CO" sz="1050" dirty="0">
              <a:latin typeface="Arial" panose="020B0604020202020204" pitchFamily="34" charset="0"/>
            </a:endParaRPr>
          </a:p>
        </p:txBody>
      </p:sp>
      <p:sp>
        <p:nvSpPr>
          <p:cNvPr id="79" name="Text Box 42">
            <a:hlinkClick r:id="" action="ppaction://noaction"/>
          </p:cNvPr>
          <p:cNvSpPr txBox="1">
            <a:spLocks noChangeArrowheads="1"/>
          </p:cNvSpPr>
          <p:nvPr/>
        </p:nvSpPr>
        <p:spPr bwMode="auto">
          <a:xfrm>
            <a:off x="9264650" y="4797425"/>
            <a:ext cx="871538" cy="254000"/>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s-ES_tradnl" altLang="es-CO" sz="1050" b="1" dirty="0">
                <a:latin typeface="Arial" panose="020B0604020202020204" pitchFamily="34" charset="0"/>
              </a:rPr>
              <a:t>EL LUGAR</a:t>
            </a:r>
            <a:endParaRPr lang="es-ES" altLang="es-CO" sz="1050" b="1" dirty="0">
              <a:latin typeface="Arial" panose="020B0604020202020204" pitchFamily="34" charset="0"/>
            </a:endParaRPr>
          </a:p>
        </p:txBody>
      </p:sp>
      <p:sp>
        <p:nvSpPr>
          <p:cNvPr id="80" name="Text Box 31">
            <a:hlinkClick r:id="" action="ppaction://noaction"/>
          </p:cNvPr>
          <p:cNvSpPr txBox="1">
            <a:spLocks noChangeArrowheads="1"/>
          </p:cNvSpPr>
          <p:nvPr/>
        </p:nvSpPr>
        <p:spPr bwMode="auto">
          <a:xfrm>
            <a:off x="9696450" y="4437063"/>
            <a:ext cx="863600" cy="254000"/>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s-ES_tradnl" altLang="es-CO" sz="1050" dirty="0">
                <a:latin typeface="Arial" panose="020B0604020202020204" pitchFamily="34" charset="0"/>
              </a:rPr>
              <a:t>EL TEMPO</a:t>
            </a:r>
            <a:endParaRPr lang="es-ES" altLang="es-CO" sz="1050" dirty="0">
              <a:latin typeface="Arial" panose="020B0604020202020204" pitchFamily="34" charset="0"/>
            </a:endParaRPr>
          </a:p>
        </p:txBody>
      </p:sp>
      <p:sp>
        <p:nvSpPr>
          <p:cNvPr id="6187" name="Line 59"/>
          <p:cNvSpPr>
            <a:spLocks noChangeShapeType="1"/>
          </p:cNvSpPr>
          <p:nvPr/>
        </p:nvSpPr>
        <p:spPr bwMode="auto">
          <a:xfrm>
            <a:off x="8301038" y="3938588"/>
            <a:ext cx="1706562" cy="4683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6188" name="Line 59"/>
          <p:cNvSpPr>
            <a:spLocks noChangeShapeType="1"/>
          </p:cNvSpPr>
          <p:nvPr/>
        </p:nvSpPr>
        <p:spPr bwMode="auto">
          <a:xfrm flipH="1">
            <a:off x="7391400" y="4013200"/>
            <a:ext cx="7938" cy="1130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83" name="Text Box 42">
            <a:hlinkClick r:id="" action="ppaction://noaction"/>
          </p:cNvPr>
          <p:cNvSpPr txBox="1">
            <a:spLocks noChangeArrowheads="1"/>
          </p:cNvSpPr>
          <p:nvPr/>
        </p:nvSpPr>
        <p:spPr bwMode="auto">
          <a:xfrm>
            <a:off x="7680325" y="4806950"/>
            <a:ext cx="1485900" cy="254000"/>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s-ES_tradnl" altLang="es-CO" sz="1050" b="1" dirty="0">
                <a:latin typeface="Arial" panose="020B0604020202020204" pitchFamily="34" charset="0"/>
              </a:rPr>
              <a:t>LAS ACOTACIONES</a:t>
            </a:r>
            <a:endParaRPr lang="es-ES" altLang="es-CO" sz="1050" b="1" dirty="0">
              <a:latin typeface="Arial" panose="020B0604020202020204" pitchFamily="34" charset="0"/>
            </a:endParaRPr>
          </a:p>
        </p:txBody>
      </p:sp>
      <p:sp>
        <p:nvSpPr>
          <p:cNvPr id="84" name="Text Box 42">
            <a:hlinkClick r:id="" action="ppaction://noaction"/>
          </p:cNvPr>
          <p:cNvSpPr txBox="1">
            <a:spLocks noChangeArrowheads="1"/>
          </p:cNvSpPr>
          <p:nvPr/>
        </p:nvSpPr>
        <p:spPr bwMode="auto">
          <a:xfrm>
            <a:off x="9551989" y="3967163"/>
            <a:ext cx="1055687" cy="254000"/>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s-ES_tradnl" altLang="es-CO" sz="1050" b="1" dirty="0">
                <a:latin typeface="Arial" panose="020B0604020202020204" pitchFamily="34" charset="0"/>
              </a:rPr>
              <a:t>LA ACCIÓN</a:t>
            </a:r>
            <a:endParaRPr lang="es-ES" altLang="es-CO" sz="1050" b="1" dirty="0">
              <a:latin typeface="Arial" panose="020B0604020202020204" pitchFamily="34" charset="0"/>
            </a:endParaRPr>
          </a:p>
        </p:txBody>
      </p:sp>
      <p:sp>
        <p:nvSpPr>
          <p:cNvPr id="6191" name="Text Box 10">
            <a:hlinkClick r:id="rId14" action="ppaction://hlinksldjump"/>
          </p:cNvPr>
          <p:cNvSpPr txBox="1">
            <a:spLocks noChangeArrowheads="1"/>
          </p:cNvSpPr>
          <p:nvPr/>
        </p:nvSpPr>
        <p:spPr bwMode="auto">
          <a:xfrm>
            <a:off x="8655051" y="2997201"/>
            <a:ext cx="1978025" cy="276225"/>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CO" sz="1200" b="1">
                <a:latin typeface="Arial" panose="020B0604020202020204" pitchFamily="34" charset="0"/>
              </a:rPr>
              <a:t>TEATRO DEL ABSURDO</a:t>
            </a:r>
            <a:endParaRPr lang="es-ES" altLang="es-CO" sz="1200" b="1">
              <a:latin typeface="Arial" panose="020B0604020202020204" pitchFamily="34" charset="0"/>
            </a:endParaRPr>
          </a:p>
        </p:txBody>
      </p:sp>
      <p:sp>
        <p:nvSpPr>
          <p:cNvPr id="6192" name="Text Box 10">
            <a:hlinkClick r:id="rId5" action="ppaction://hlinksldjump"/>
          </p:cNvPr>
          <p:cNvSpPr txBox="1">
            <a:spLocks noChangeArrowheads="1"/>
          </p:cNvSpPr>
          <p:nvPr/>
        </p:nvSpPr>
        <p:spPr bwMode="auto">
          <a:xfrm>
            <a:off x="5735639" y="1547813"/>
            <a:ext cx="2073275" cy="277812"/>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r>
              <a:rPr lang="es-ES_tradnl" altLang="es-CO" sz="1200" b="1">
                <a:latin typeface="Arial" panose="020B0604020202020204" pitchFamily="34" charset="0"/>
              </a:rPr>
              <a:t>EL DRAMA Y EL TEATRO </a:t>
            </a:r>
            <a:endParaRPr lang="es-ES" altLang="es-CO" sz="1200" b="1">
              <a:latin typeface="Arial" panose="020B0604020202020204" pitchFamily="34" charset="0"/>
            </a:endParaRPr>
          </a:p>
        </p:txBody>
      </p:sp>
      <p:pic>
        <p:nvPicPr>
          <p:cNvPr id="49" name="Imagen 48" descr="Resultado de imagen para roberto suaza marquinez"/>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3320509784"/>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981200" y="404813"/>
            <a:ext cx="7786688" cy="863600"/>
          </a:xfrm>
        </p:spPr>
        <p:txBody>
          <a:bodyPr/>
          <a:lstStyle/>
          <a:p>
            <a:pPr eaLnBrk="1" hangingPunct="1">
              <a:defRPr/>
            </a:pPr>
            <a:r>
              <a:rPr lang="es-CO" sz="4000" b="1" dirty="0"/>
              <a:t>¿Qué es el género dramático?</a:t>
            </a:r>
            <a:endParaRPr lang="es-ES_tradnl" altLang="es-CO" sz="4000" dirty="0"/>
          </a:p>
        </p:txBody>
      </p:sp>
      <p:sp>
        <p:nvSpPr>
          <p:cNvPr id="9219" name="Rectángulo 1"/>
          <p:cNvSpPr>
            <a:spLocks noChangeArrowheads="1"/>
          </p:cNvSpPr>
          <p:nvPr/>
        </p:nvSpPr>
        <p:spPr bwMode="auto">
          <a:xfrm>
            <a:off x="2135188" y="1289051"/>
            <a:ext cx="752475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Tahoma" panose="020B0604030504040204" pitchFamily="34" charset="0"/>
              </a:defRPr>
            </a:lvl1pPr>
            <a:lvl2pPr marL="742950" indent="-285750" algn="ctr">
              <a:defRPr>
                <a:solidFill>
                  <a:schemeClr val="tx1"/>
                </a:solidFill>
                <a:latin typeface="Tahoma" panose="020B0604030504040204" pitchFamily="34" charset="0"/>
              </a:defRPr>
            </a:lvl2pPr>
            <a:lvl3pPr marL="1143000" indent="-228600" algn="ctr">
              <a:defRPr>
                <a:solidFill>
                  <a:schemeClr val="tx1"/>
                </a:solidFill>
                <a:latin typeface="Tahoma" panose="020B0604030504040204" pitchFamily="34" charset="0"/>
              </a:defRPr>
            </a:lvl3pPr>
            <a:lvl4pPr marL="1600200" indent="-228600" algn="ctr">
              <a:defRPr>
                <a:solidFill>
                  <a:schemeClr val="tx1"/>
                </a:solidFill>
                <a:latin typeface="Tahoma" panose="020B0604030504040204" pitchFamily="34" charset="0"/>
              </a:defRPr>
            </a:lvl4pPr>
            <a:lvl5pPr marL="2057400" indent="-228600" algn="ctr">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s-CO" altLang="es-CO" sz="2200">
                <a:latin typeface="Arial" panose="020B0604020202020204" pitchFamily="34" charset="0"/>
              </a:rPr>
              <a:t>El género dramático es aquel que representa algún episodio o conflicto de la vida de los seres humanos por medio del diálogo de los personajes.</a:t>
            </a:r>
            <a:r>
              <a:rPr lang="es-CO" altLang="es-CO" sz="2200"/>
              <a:t/>
            </a:r>
            <a:br>
              <a:rPr lang="es-CO" altLang="es-CO" sz="2200"/>
            </a:br>
            <a:r>
              <a:rPr lang="es-CO" altLang="es-CO" sz="2200"/>
              <a:t/>
            </a:r>
            <a:br>
              <a:rPr lang="es-CO" altLang="es-CO" sz="2200"/>
            </a:br>
            <a:r>
              <a:rPr lang="es-CO" altLang="es-CO" sz="2200">
                <a:latin typeface="Arial" panose="020B0604020202020204" pitchFamily="34" charset="0"/>
              </a:rPr>
              <a:t>Sus rasgos más característicos son el uso del diálogo y que no aparece la figura del narrador. Este género está destinado a ser representado, por lo que abarca todo lo escrito para el teatro. El fin de una obra del género dramático, aunque puede ser leída, es su representación en un escenario ante unos espectadores.</a:t>
            </a:r>
            <a:r>
              <a:rPr lang="es-CO" altLang="es-CO" sz="2200"/>
              <a:t/>
            </a:r>
            <a:br>
              <a:rPr lang="es-CO" altLang="es-CO" sz="2200"/>
            </a:br>
            <a:r>
              <a:rPr lang="es-CO" altLang="es-CO" sz="2200"/>
              <a:t/>
            </a:r>
            <a:br>
              <a:rPr lang="es-CO" altLang="es-CO" sz="2200"/>
            </a:br>
            <a:r>
              <a:rPr lang="es-CO" altLang="es-CO" sz="2200">
                <a:latin typeface="Arial" panose="020B0604020202020204" pitchFamily="34" charset="0"/>
              </a:rPr>
              <a:t>Esta tarea es llevada a cabo por los actores, que encarnan a los personajes y que son conducidos por un director.</a:t>
            </a:r>
            <a:endParaRPr lang="es-CO" altLang="es-CO" sz="2200"/>
          </a:p>
        </p:txBody>
      </p:sp>
      <p:pic>
        <p:nvPicPr>
          <p:cNvPr id="5" name="Imagen 4" descr="Resultado de imagen para roberto suaza marquinez"/>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167283233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800" decel="100000"/>
                                        <p:tgtEl>
                                          <p:spTgt spid="53250"/>
                                        </p:tgtEl>
                                      </p:cBhvr>
                                    </p:animEffect>
                                    <p:anim calcmode="lin" valueType="num">
                                      <p:cBhvr>
                                        <p:cTn id="8" dur="800" decel="100000" fill="hold"/>
                                        <p:tgtEl>
                                          <p:spTgt spid="53250"/>
                                        </p:tgtEl>
                                        <p:attrNameLst>
                                          <p:attrName>style.rotation</p:attrName>
                                        </p:attrNameLst>
                                      </p:cBhvr>
                                      <p:tavLst>
                                        <p:tav tm="0">
                                          <p:val>
                                            <p:fltVal val="-90"/>
                                          </p:val>
                                        </p:tav>
                                        <p:tav tm="100000">
                                          <p:val>
                                            <p:fltVal val="0"/>
                                          </p:val>
                                        </p:tav>
                                      </p:tavLst>
                                    </p:anim>
                                    <p:anim calcmode="lin" valueType="num">
                                      <p:cBhvr>
                                        <p:cTn id="9" dur="800" decel="100000" fill="hold"/>
                                        <p:tgtEl>
                                          <p:spTgt spid="53250"/>
                                        </p:tgtEl>
                                        <p:attrNameLst>
                                          <p:attrName>ppt_x</p:attrName>
                                        </p:attrNameLst>
                                      </p:cBhvr>
                                      <p:tavLst>
                                        <p:tav tm="0">
                                          <p:val>
                                            <p:strVal val="#ppt_x+0.4"/>
                                          </p:val>
                                        </p:tav>
                                        <p:tav tm="100000">
                                          <p:val>
                                            <p:strVal val="#ppt_x-0.05"/>
                                          </p:val>
                                        </p:tav>
                                      </p:tavLst>
                                    </p:anim>
                                    <p:anim calcmode="lin" valueType="num">
                                      <p:cBhvr>
                                        <p:cTn id="10" dur="800" decel="100000" fill="hold"/>
                                        <p:tgtEl>
                                          <p:spTgt spid="532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32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32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4885" y="176425"/>
            <a:ext cx="9720072" cy="1499616"/>
          </a:xfrm>
        </p:spPr>
        <p:txBody>
          <a:bodyPr/>
          <a:lstStyle/>
          <a:p>
            <a:pPr eaLnBrk="1" hangingPunct="1">
              <a:defRPr/>
            </a:pPr>
            <a:r>
              <a:rPr lang="es-CO" dirty="0" smtClean="0"/>
              <a:t>CARACTERÍSTICAS</a:t>
            </a:r>
          </a:p>
        </p:txBody>
      </p:sp>
      <p:sp>
        <p:nvSpPr>
          <p:cNvPr id="14339" name="Rectángulo 3"/>
          <p:cNvSpPr>
            <a:spLocks noChangeArrowheads="1"/>
          </p:cNvSpPr>
          <p:nvPr/>
        </p:nvSpPr>
        <p:spPr bwMode="auto">
          <a:xfrm>
            <a:off x="742278" y="1892357"/>
            <a:ext cx="1053173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chemeClr val="tx1"/>
                </a:solidFill>
                <a:latin typeface="Tahoma" panose="020B0604030504040204" pitchFamily="34" charset="0"/>
              </a:defRPr>
            </a:lvl1pPr>
            <a:lvl2pPr marL="742950" indent="-285750" algn="ctr">
              <a:defRPr>
                <a:solidFill>
                  <a:schemeClr val="tx1"/>
                </a:solidFill>
                <a:latin typeface="Tahoma" panose="020B0604030504040204" pitchFamily="34" charset="0"/>
              </a:defRPr>
            </a:lvl2pPr>
            <a:lvl3pPr marL="1143000" indent="-228600" algn="ctr">
              <a:defRPr>
                <a:solidFill>
                  <a:schemeClr val="tx1"/>
                </a:solidFill>
                <a:latin typeface="Tahoma" panose="020B0604030504040204" pitchFamily="34" charset="0"/>
              </a:defRPr>
            </a:lvl3pPr>
            <a:lvl4pPr marL="1600200" indent="-228600" algn="ctr">
              <a:defRPr>
                <a:solidFill>
                  <a:schemeClr val="tx1"/>
                </a:solidFill>
                <a:latin typeface="Tahoma" panose="020B0604030504040204" pitchFamily="34" charset="0"/>
              </a:defRPr>
            </a:lvl4pPr>
            <a:lvl5pPr marL="2057400" indent="-228600" algn="ctr">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s-CO" altLang="es-CO" sz="2000" dirty="0">
                <a:latin typeface="Verdana" panose="020B0604030504040204" pitchFamily="34" charset="0"/>
                <a:ea typeface="Verdana" panose="020B0604030504040204" pitchFamily="34" charset="0"/>
              </a:rPr>
              <a:t>Este género está escrito por un dramaturgo, quien es el autor de las obras teatrales, quien da origen a los personajes, que son los que van tejiendo y entretejiendo la trama que se desarrollará y que “darán vida” a lo escrito por el dramaturgo, pues una de las características de este género, es su capacidad para poder ser representado por otros. </a:t>
            </a:r>
            <a:endParaRPr lang="es-CO" altLang="es-CO" sz="2000" dirty="0" smtClean="0">
              <a:latin typeface="Verdana" panose="020B0604030504040204" pitchFamily="34" charset="0"/>
              <a:ea typeface="Verdana" panose="020B0604030504040204" pitchFamily="34" charset="0"/>
            </a:endParaRPr>
          </a:p>
          <a:p>
            <a:pPr algn="just" eaLnBrk="1" hangingPunct="1"/>
            <a:endParaRPr lang="es-CO" altLang="es-CO" sz="2000" dirty="0">
              <a:latin typeface="Verdana" panose="020B0604030504040204" pitchFamily="34" charset="0"/>
              <a:ea typeface="Verdana" panose="020B0604030504040204" pitchFamily="34" charset="0"/>
            </a:endParaRPr>
          </a:p>
          <a:p>
            <a:pPr algn="just" eaLnBrk="1" hangingPunct="1"/>
            <a:r>
              <a:rPr lang="es-CO" altLang="es-CO" sz="2000" dirty="0" smtClean="0">
                <a:latin typeface="Verdana" panose="020B0604030504040204" pitchFamily="34" charset="0"/>
                <a:ea typeface="Verdana" panose="020B0604030504040204" pitchFamily="34" charset="0"/>
              </a:rPr>
              <a:t>Estos </a:t>
            </a:r>
            <a:r>
              <a:rPr lang="es-CO" altLang="es-CO" sz="2000" dirty="0">
                <a:latin typeface="Verdana" panose="020B0604030504040204" pitchFamily="34" charset="0"/>
                <a:ea typeface="Verdana" panose="020B0604030504040204" pitchFamily="34" charset="0"/>
              </a:rPr>
              <a:t>“otros” pueden recrear un conflicto humano, el litigio entre dos posturas opuestas. Los temas que puede abordar el drama son múltiples y variados, pero siempre deben contener el elemento de una lucha entre dos fuerzas contrarias, que van a dar un clímax dentro de la obra teatral, donde una se impondrá sobre la otra, llegando a un desenlace</a:t>
            </a:r>
            <a:r>
              <a:rPr lang="es-CO" altLang="es-CO" sz="2000" dirty="0" smtClean="0">
                <a:latin typeface="Verdana" panose="020B0604030504040204" pitchFamily="34" charset="0"/>
                <a:ea typeface="Verdana" panose="020B0604030504040204" pitchFamily="34" charset="0"/>
              </a:rPr>
              <a:t>.</a:t>
            </a:r>
          </a:p>
          <a:p>
            <a:pPr algn="just" eaLnBrk="1" hangingPunct="1"/>
            <a:endParaRPr lang="es-CO" altLang="es-CO" sz="2000" dirty="0">
              <a:latin typeface="Verdana" panose="020B0604030504040204" pitchFamily="34" charset="0"/>
              <a:ea typeface="Verdana" panose="020B0604030504040204" pitchFamily="34" charset="0"/>
            </a:endParaRPr>
          </a:p>
          <a:p>
            <a:pPr algn="just" eaLnBrk="1" hangingPunct="1"/>
            <a:r>
              <a:rPr lang="es-CO" altLang="es-CO" sz="2000" dirty="0" smtClean="0">
                <a:latin typeface="Verdana" panose="020B0604030504040204" pitchFamily="34" charset="0"/>
                <a:ea typeface="Verdana" panose="020B0604030504040204" pitchFamily="34" charset="0"/>
              </a:rPr>
              <a:t>Esta </a:t>
            </a:r>
            <a:r>
              <a:rPr lang="es-CO" altLang="es-CO" sz="2000" dirty="0">
                <a:latin typeface="Verdana" panose="020B0604030504040204" pitchFamily="34" charset="0"/>
                <a:ea typeface="Verdana" panose="020B0604030504040204" pitchFamily="34" charset="0"/>
              </a:rPr>
              <a:t>lucha puede ser entre dos personas o varias o dentro de un mismo personaje, quien tiene una batalla interna o una angustia específica, que dan origen a la acción dramática.</a:t>
            </a:r>
          </a:p>
        </p:txBody>
      </p:sp>
      <p:pic>
        <p:nvPicPr>
          <p:cNvPr id="5" name="Imagen 4" descr="Resultado de imagen para roberto suaza marquinez"/>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1067665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2612" y="513569"/>
            <a:ext cx="9720072" cy="1499616"/>
          </a:xfrm>
        </p:spPr>
        <p:txBody>
          <a:bodyPr/>
          <a:lstStyle/>
          <a:p>
            <a:pPr eaLnBrk="1" hangingPunct="1">
              <a:defRPr/>
            </a:pPr>
            <a:r>
              <a:rPr lang="es-CO" dirty="0" smtClean="0"/>
              <a:t>ELEMENTOS</a:t>
            </a:r>
          </a:p>
        </p:txBody>
      </p:sp>
      <p:sp>
        <p:nvSpPr>
          <p:cNvPr id="16387" name="Rectángulo 3"/>
          <p:cNvSpPr>
            <a:spLocks noChangeArrowheads="1"/>
          </p:cNvSpPr>
          <p:nvPr/>
        </p:nvSpPr>
        <p:spPr bwMode="auto">
          <a:xfrm>
            <a:off x="776345" y="2238844"/>
            <a:ext cx="5554663"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Tahoma" panose="020B0604030504040204" pitchFamily="34" charset="0"/>
              </a:defRPr>
            </a:lvl1pPr>
            <a:lvl2pPr marL="742950" indent="-285750" algn="ctr">
              <a:defRPr>
                <a:solidFill>
                  <a:schemeClr val="tx1"/>
                </a:solidFill>
                <a:latin typeface="Tahoma" panose="020B0604030504040204" pitchFamily="34" charset="0"/>
              </a:defRPr>
            </a:lvl2pPr>
            <a:lvl3pPr marL="1143000" indent="-228600" algn="ctr">
              <a:defRPr>
                <a:solidFill>
                  <a:schemeClr val="tx1"/>
                </a:solidFill>
                <a:latin typeface="Tahoma" panose="020B0604030504040204" pitchFamily="34" charset="0"/>
              </a:defRPr>
            </a:lvl3pPr>
            <a:lvl4pPr marL="1600200" indent="-228600" algn="ctr">
              <a:defRPr>
                <a:solidFill>
                  <a:schemeClr val="tx1"/>
                </a:solidFill>
                <a:latin typeface="Tahoma" panose="020B0604030504040204" pitchFamily="34" charset="0"/>
              </a:defRPr>
            </a:lvl4pPr>
            <a:lvl5pPr marL="2057400" indent="-228600" algn="ctr">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s-CO" altLang="es-CO" sz="2000" dirty="0"/>
              <a:t>Toda la obra dramática se funda en una lucha u oposición de fuerzas contrarias que tienden a naturalmente a anularse o superarse mutuamente. Este núcleo revela la particular disposición de los sucesos que evidencian ¨lo dramático¨. El movimiento de un inicio a un término, pasando por tensiones y distenciones, es lo que produce la capacidad dramática. El conflicto se basa en esta capacidad de desplazamiento, ya que las situaciones son en sí, neutras con respecto con respecto a lo dramático; sólo su oposición en cuanto a otras puede producir comicidad, </a:t>
            </a:r>
            <a:r>
              <a:rPr lang="es-CO" altLang="es-CO" sz="2000" dirty="0" err="1"/>
              <a:t>tragicidad</a:t>
            </a:r>
            <a:r>
              <a:rPr lang="es-CO" altLang="es-CO" sz="2000" dirty="0"/>
              <a:t> o dramatismo.</a:t>
            </a:r>
          </a:p>
        </p:txBody>
      </p:sp>
      <p:sp>
        <p:nvSpPr>
          <p:cNvPr id="16388" name="Rectángulo 4"/>
          <p:cNvSpPr>
            <a:spLocks noChangeArrowheads="1"/>
          </p:cNvSpPr>
          <p:nvPr/>
        </p:nvSpPr>
        <p:spPr bwMode="auto">
          <a:xfrm>
            <a:off x="1630606" y="1756127"/>
            <a:ext cx="2741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Tahoma" panose="020B0604030504040204" pitchFamily="34" charset="0"/>
              </a:defRPr>
            </a:lvl1pPr>
            <a:lvl2pPr marL="742950" indent="-285750" algn="ctr">
              <a:defRPr>
                <a:solidFill>
                  <a:schemeClr val="tx1"/>
                </a:solidFill>
                <a:latin typeface="Tahoma" panose="020B0604030504040204" pitchFamily="34" charset="0"/>
              </a:defRPr>
            </a:lvl2pPr>
            <a:lvl3pPr marL="1143000" indent="-228600" algn="ctr">
              <a:defRPr>
                <a:solidFill>
                  <a:schemeClr val="tx1"/>
                </a:solidFill>
                <a:latin typeface="Tahoma" panose="020B0604030504040204" pitchFamily="34" charset="0"/>
              </a:defRPr>
            </a:lvl3pPr>
            <a:lvl4pPr marL="1600200" indent="-228600" algn="ctr">
              <a:defRPr>
                <a:solidFill>
                  <a:schemeClr val="tx1"/>
                </a:solidFill>
                <a:latin typeface="Tahoma" panose="020B0604030504040204" pitchFamily="34" charset="0"/>
              </a:defRPr>
            </a:lvl4pPr>
            <a:lvl5pPr marL="2057400" indent="-228600" algn="ctr">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CO" altLang="es-CO" dirty="0"/>
              <a:t>CONFLICTO DRAMÁTICO</a:t>
            </a:r>
          </a:p>
        </p:txBody>
      </p:sp>
      <p:pic>
        <p:nvPicPr>
          <p:cNvPr id="16389" name="Picture 2" descr="Resultado de imagen para Conflicto dramÃ¡t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476" y="2500108"/>
            <a:ext cx="2853208" cy="353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Resultado de imagen para roberto suaza marquinez"/>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719163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ángulo 3"/>
          <p:cNvSpPr>
            <a:spLocks noChangeArrowheads="1"/>
          </p:cNvSpPr>
          <p:nvPr/>
        </p:nvSpPr>
        <p:spPr bwMode="auto">
          <a:xfrm>
            <a:off x="1195389" y="381000"/>
            <a:ext cx="4900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Tahoma" panose="020B0604030504040204" pitchFamily="34" charset="0"/>
              </a:defRPr>
            </a:lvl1pPr>
            <a:lvl2pPr marL="742950" indent="-285750" algn="ctr">
              <a:defRPr>
                <a:solidFill>
                  <a:schemeClr val="tx1"/>
                </a:solidFill>
                <a:latin typeface="Tahoma" panose="020B0604030504040204" pitchFamily="34" charset="0"/>
              </a:defRPr>
            </a:lvl2pPr>
            <a:lvl3pPr marL="1143000" indent="-228600" algn="ctr">
              <a:defRPr>
                <a:solidFill>
                  <a:schemeClr val="tx1"/>
                </a:solidFill>
                <a:latin typeface="Tahoma" panose="020B0604030504040204" pitchFamily="34" charset="0"/>
              </a:defRPr>
            </a:lvl3pPr>
            <a:lvl4pPr marL="1600200" indent="-228600" algn="ctr">
              <a:defRPr>
                <a:solidFill>
                  <a:schemeClr val="tx1"/>
                </a:solidFill>
                <a:latin typeface="Tahoma" panose="020B0604030504040204" pitchFamily="34" charset="0"/>
              </a:defRPr>
            </a:lvl4pPr>
            <a:lvl5pPr marL="2057400" indent="-228600" algn="ctr">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CO" altLang="es-CO" dirty="0"/>
              <a:t>PRESENTACIÓN DEL CONFLICTO DRAMÁTICO</a:t>
            </a:r>
          </a:p>
        </p:txBody>
      </p:sp>
      <p:sp>
        <p:nvSpPr>
          <p:cNvPr id="17411" name="Rectángulo 4"/>
          <p:cNvSpPr>
            <a:spLocks noChangeArrowheads="1"/>
          </p:cNvSpPr>
          <p:nvPr/>
        </p:nvSpPr>
        <p:spPr bwMode="auto">
          <a:xfrm>
            <a:off x="1195389" y="823119"/>
            <a:ext cx="83534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Tahoma" panose="020B0604030504040204" pitchFamily="34" charset="0"/>
              </a:defRPr>
            </a:lvl1pPr>
            <a:lvl2pPr marL="742950" indent="-285750" algn="ctr">
              <a:defRPr>
                <a:solidFill>
                  <a:schemeClr val="tx1"/>
                </a:solidFill>
                <a:latin typeface="Tahoma" panose="020B0604030504040204" pitchFamily="34" charset="0"/>
              </a:defRPr>
            </a:lvl2pPr>
            <a:lvl3pPr marL="1143000" indent="-228600" algn="ctr">
              <a:defRPr>
                <a:solidFill>
                  <a:schemeClr val="tx1"/>
                </a:solidFill>
                <a:latin typeface="Tahoma" panose="020B0604030504040204" pitchFamily="34" charset="0"/>
              </a:defRPr>
            </a:lvl3pPr>
            <a:lvl4pPr marL="1600200" indent="-228600" algn="ctr">
              <a:defRPr>
                <a:solidFill>
                  <a:schemeClr val="tx1"/>
                </a:solidFill>
                <a:latin typeface="Tahoma" panose="020B0604030504040204" pitchFamily="34" charset="0"/>
              </a:defRPr>
            </a:lvl4pPr>
            <a:lvl5pPr marL="2057400" indent="-228600" algn="ctr">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s-CO" altLang="es-CO" dirty="0"/>
              <a:t>Toda obra se estructura en función de momentos o situaciones que van determinando el avance dentro de la acción. Estas instancias pueden ser básicamente de dos tipos, dependiendo su amplitud y funcionalidad de acuerdo a los distintos momentos de la historia: Presentación del conflicto dramático a. Dramáticamente neutras (“situaciones). b. Creadoras de gran tensión dramática (“situaciones dramáticas”). En cuanto a la disposición de los “momentos” fundamentales del conflicto, se señalan clásicamente tres instancias:</a:t>
            </a:r>
          </a:p>
        </p:txBody>
      </p:sp>
      <p:sp>
        <p:nvSpPr>
          <p:cNvPr id="17412" name="Rectángulo 5"/>
          <p:cNvSpPr>
            <a:spLocks noChangeArrowheads="1"/>
          </p:cNvSpPr>
          <p:nvPr/>
        </p:nvSpPr>
        <p:spPr bwMode="auto">
          <a:xfrm>
            <a:off x="1195389" y="2941639"/>
            <a:ext cx="28082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Tahoma" panose="020B0604030504040204" pitchFamily="34" charset="0"/>
              </a:defRPr>
            </a:lvl1pPr>
            <a:lvl2pPr marL="742950" indent="-285750" algn="ctr">
              <a:defRPr>
                <a:solidFill>
                  <a:schemeClr val="tx1"/>
                </a:solidFill>
                <a:latin typeface="Tahoma" panose="020B0604030504040204" pitchFamily="34" charset="0"/>
              </a:defRPr>
            </a:lvl2pPr>
            <a:lvl3pPr marL="1143000" indent="-228600" algn="ctr">
              <a:defRPr>
                <a:solidFill>
                  <a:schemeClr val="tx1"/>
                </a:solidFill>
                <a:latin typeface="Tahoma" panose="020B0604030504040204" pitchFamily="34" charset="0"/>
              </a:defRPr>
            </a:lvl3pPr>
            <a:lvl4pPr marL="1600200" indent="-228600" algn="ctr">
              <a:defRPr>
                <a:solidFill>
                  <a:schemeClr val="tx1"/>
                </a:solidFill>
                <a:latin typeface="Tahoma" panose="020B0604030504040204" pitchFamily="34" charset="0"/>
              </a:defRPr>
            </a:lvl4pPr>
            <a:lvl5pPr marL="2057400" indent="-228600" algn="ctr">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s-CO" altLang="es-CO" sz="1600" dirty="0"/>
              <a:t>1. Presentación del conflicto: se presenta el protagonista y sus propósitos, es la primera parte de la obra y nos damos cuenta de las fuerzas que estarán en pugna y bajo qué problemática</a:t>
            </a:r>
          </a:p>
        </p:txBody>
      </p:sp>
      <p:sp>
        <p:nvSpPr>
          <p:cNvPr id="17413" name="Rectángulo 6"/>
          <p:cNvSpPr>
            <a:spLocks noChangeArrowheads="1"/>
          </p:cNvSpPr>
          <p:nvPr/>
        </p:nvSpPr>
        <p:spPr bwMode="auto">
          <a:xfrm>
            <a:off x="4402139" y="2941639"/>
            <a:ext cx="2932112"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Tahoma" panose="020B0604030504040204" pitchFamily="34" charset="0"/>
              </a:defRPr>
            </a:lvl1pPr>
            <a:lvl2pPr marL="742950" indent="-285750" algn="ctr">
              <a:defRPr>
                <a:solidFill>
                  <a:schemeClr val="tx1"/>
                </a:solidFill>
                <a:latin typeface="Tahoma" panose="020B0604030504040204" pitchFamily="34" charset="0"/>
              </a:defRPr>
            </a:lvl2pPr>
            <a:lvl3pPr marL="1143000" indent="-228600" algn="ctr">
              <a:defRPr>
                <a:solidFill>
                  <a:schemeClr val="tx1"/>
                </a:solidFill>
                <a:latin typeface="Tahoma" panose="020B0604030504040204" pitchFamily="34" charset="0"/>
              </a:defRPr>
            </a:lvl3pPr>
            <a:lvl4pPr marL="1600200" indent="-228600" algn="ctr">
              <a:defRPr>
                <a:solidFill>
                  <a:schemeClr val="tx1"/>
                </a:solidFill>
                <a:latin typeface="Tahoma" panose="020B0604030504040204" pitchFamily="34" charset="0"/>
              </a:defRPr>
            </a:lvl4pPr>
            <a:lvl5pPr marL="2057400" indent="-228600" algn="ctr">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s-CO" altLang="es-CO" sz="1600" dirty="0"/>
              <a:t>2. Desarrollo del conflicto: se presenta el antagonista (obstáculo) y el conflicto se desarrolla desde una situación neutra hasta llegar a su punto </a:t>
            </a:r>
            <a:r>
              <a:rPr lang="es-CO" altLang="es-CO" sz="1600" dirty="0" err="1"/>
              <a:t>cúlmine</a:t>
            </a:r>
            <a:r>
              <a:rPr lang="es-CO" altLang="es-CO" sz="1600" dirty="0"/>
              <a:t> o clímax en que se hace irreductible el conflicto, de manera que es indispensable que una de las fuerzas domine a la otra.</a:t>
            </a:r>
          </a:p>
        </p:txBody>
      </p:sp>
      <p:sp>
        <p:nvSpPr>
          <p:cNvPr id="17414" name="Rectángulo 7"/>
          <p:cNvSpPr>
            <a:spLocks noChangeArrowheads="1"/>
          </p:cNvSpPr>
          <p:nvPr/>
        </p:nvSpPr>
        <p:spPr bwMode="auto">
          <a:xfrm>
            <a:off x="7905023" y="2941639"/>
            <a:ext cx="27019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Tahoma" panose="020B0604030504040204" pitchFamily="34" charset="0"/>
              </a:defRPr>
            </a:lvl1pPr>
            <a:lvl2pPr marL="742950" indent="-285750" algn="ctr">
              <a:defRPr>
                <a:solidFill>
                  <a:schemeClr val="tx1"/>
                </a:solidFill>
                <a:latin typeface="Tahoma" panose="020B0604030504040204" pitchFamily="34" charset="0"/>
              </a:defRPr>
            </a:lvl2pPr>
            <a:lvl3pPr marL="1143000" indent="-228600" algn="ctr">
              <a:defRPr>
                <a:solidFill>
                  <a:schemeClr val="tx1"/>
                </a:solidFill>
                <a:latin typeface="Tahoma" panose="020B0604030504040204" pitchFamily="34" charset="0"/>
              </a:defRPr>
            </a:lvl3pPr>
            <a:lvl4pPr marL="1600200" indent="-228600" algn="ctr">
              <a:defRPr>
                <a:solidFill>
                  <a:schemeClr val="tx1"/>
                </a:solidFill>
                <a:latin typeface="Tahoma" panose="020B0604030504040204" pitchFamily="34" charset="0"/>
              </a:defRPr>
            </a:lvl4pPr>
            <a:lvl5pPr marL="2057400" indent="-228600" algn="ctr">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s-CO" altLang="es-CO" sz="1600" dirty="0"/>
              <a:t>3. Desenlace del conflicto: es el enfrentamiento final de las fuerzas (protagonista y antagonista), de las cuales una vencerá. El final no siempre es explícito, ya que puede ser “abierto”.</a:t>
            </a:r>
          </a:p>
        </p:txBody>
      </p:sp>
      <p:pic>
        <p:nvPicPr>
          <p:cNvPr id="17415" name="Picture 2" descr="Resultado de imagen para TEATRO RENACENTI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320" y="4757739"/>
            <a:ext cx="16033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357" y="4919664"/>
            <a:ext cx="272891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descr="Resultado de imagen para roberto suaza marquinez"/>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316281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9" y="1026279"/>
            <a:ext cx="9720072" cy="619640"/>
          </a:xfrm>
        </p:spPr>
        <p:txBody>
          <a:bodyPr>
            <a:noAutofit/>
          </a:bodyPr>
          <a:lstStyle/>
          <a:p>
            <a:r>
              <a:rPr lang="es-CO" sz="5400" dirty="0" smtClean="0"/>
              <a:t>EL GÉNERO NARRATIVO</a:t>
            </a:r>
            <a:endParaRPr lang="es-CO" sz="5400" dirty="0"/>
          </a:p>
        </p:txBody>
      </p:sp>
      <p:sp>
        <p:nvSpPr>
          <p:cNvPr id="3" name="Marcador de contenido 2"/>
          <p:cNvSpPr>
            <a:spLocks noGrp="1"/>
          </p:cNvSpPr>
          <p:nvPr>
            <p:ph idx="1"/>
          </p:nvPr>
        </p:nvSpPr>
        <p:spPr>
          <a:xfrm>
            <a:off x="613186" y="1979407"/>
            <a:ext cx="9614648" cy="4502075"/>
          </a:xfrm>
        </p:spPr>
        <p:txBody>
          <a:bodyPr>
            <a:normAutofit fontScale="92500" lnSpcReduction="10000"/>
          </a:bodyPr>
          <a:lstStyle/>
          <a:p>
            <a:pPr algn="just"/>
            <a:r>
              <a:rPr lang="es-CO" sz="2800" dirty="0" smtClean="0">
                <a:latin typeface="Arial" panose="020B0604020202020204" pitchFamily="34" charset="0"/>
                <a:cs typeface="Arial" panose="020B0604020202020204" pitchFamily="34" charset="0"/>
              </a:rPr>
              <a:t>El </a:t>
            </a:r>
            <a:r>
              <a:rPr lang="es-CO" sz="2800" dirty="0">
                <a:latin typeface="Arial" panose="020B0604020202020204" pitchFamily="34" charset="0"/>
                <a:cs typeface="Arial" panose="020B0604020202020204" pitchFamily="34" charset="0"/>
              </a:rPr>
              <a:t>género narrativo ha evolucionado progresivamente con el pasar de los años, debido muchas veces a la falta de libros, a través de la narración expresaban a las personas las historias. Esto dio un lugar importante a la narración en el pasar del tiempo.</a:t>
            </a:r>
          </a:p>
          <a:p>
            <a:pPr algn="just"/>
            <a:r>
              <a:rPr lang="es-CO" sz="2800" dirty="0">
                <a:latin typeface="Arial" panose="020B0604020202020204" pitchFamily="34" charset="0"/>
                <a:cs typeface="Arial" panose="020B0604020202020204" pitchFamily="34" charset="0"/>
              </a:rPr>
              <a:t>Actualmente, el género narrativo nos ofrece muchos tipos de narración que podemos presentar, entre estos se encuentran: El cuento, la epopeya, la novela, la fábula, el mito y la leyenda.</a:t>
            </a:r>
          </a:p>
          <a:p>
            <a:pPr algn="just"/>
            <a:r>
              <a:rPr lang="es-CO" sz="2800" dirty="0">
                <a:latin typeface="Arial" panose="020B0604020202020204" pitchFamily="34" charset="0"/>
                <a:cs typeface="Arial" panose="020B0604020202020204" pitchFamily="34" charset="0"/>
              </a:rPr>
              <a:t>El género narrativo es una rama que hemos podido experimentar en toda la existencia humana, ya que los seres humanos la utilizamos para relatar o expresar una historia o hecho que queramos informar.</a:t>
            </a:r>
          </a:p>
          <a:p>
            <a:endParaRPr lang="es-CO" dirty="0"/>
          </a:p>
        </p:txBody>
      </p:sp>
      <p:pic>
        <p:nvPicPr>
          <p:cNvPr id="4" name="Picture 2" descr="Imagen relacionad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27834" y="1979407"/>
            <a:ext cx="2206215" cy="398486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Resultado de imagen para roberto suaza marquinez"/>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1144822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ángulo 3"/>
          <p:cNvSpPr>
            <a:spLocks noChangeArrowheads="1"/>
          </p:cNvSpPr>
          <p:nvPr/>
        </p:nvSpPr>
        <p:spPr bwMode="auto">
          <a:xfrm>
            <a:off x="2048718" y="487510"/>
            <a:ext cx="2630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Tahoma" panose="020B0604030504040204" pitchFamily="34" charset="0"/>
              </a:defRPr>
            </a:lvl1pPr>
            <a:lvl2pPr marL="742950" indent="-285750" algn="ctr">
              <a:defRPr>
                <a:solidFill>
                  <a:schemeClr val="tx1"/>
                </a:solidFill>
                <a:latin typeface="Tahoma" panose="020B0604030504040204" pitchFamily="34" charset="0"/>
              </a:defRPr>
            </a:lvl2pPr>
            <a:lvl3pPr marL="1143000" indent="-228600" algn="ctr">
              <a:defRPr>
                <a:solidFill>
                  <a:schemeClr val="tx1"/>
                </a:solidFill>
                <a:latin typeface="Tahoma" panose="020B0604030504040204" pitchFamily="34" charset="0"/>
              </a:defRPr>
            </a:lvl3pPr>
            <a:lvl4pPr marL="1600200" indent="-228600" algn="ctr">
              <a:defRPr>
                <a:solidFill>
                  <a:schemeClr val="tx1"/>
                </a:solidFill>
                <a:latin typeface="Tahoma" panose="020B0604030504040204" pitchFamily="34" charset="0"/>
              </a:defRPr>
            </a:lvl4pPr>
            <a:lvl5pPr marL="2057400" indent="-228600" algn="ctr">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CO" altLang="es-CO" dirty="0"/>
              <a:t>HABLANTE DRAMÁTICO</a:t>
            </a:r>
          </a:p>
        </p:txBody>
      </p:sp>
      <p:sp>
        <p:nvSpPr>
          <p:cNvPr id="18435" name="Rectángulo 4"/>
          <p:cNvSpPr>
            <a:spLocks noChangeArrowheads="1"/>
          </p:cNvSpPr>
          <p:nvPr/>
        </p:nvSpPr>
        <p:spPr bwMode="auto">
          <a:xfrm>
            <a:off x="1149706" y="1089522"/>
            <a:ext cx="468093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chemeClr val="tx1"/>
                </a:solidFill>
                <a:latin typeface="Tahoma" panose="020B0604030504040204" pitchFamily="34" charset="0"/>
              </a:defRPr>
            </a:lvl1pPr>
            <a:lvl2pPr marL="742950" indent="-285750" algn="ctr">
              <a:defRPr>
                <a:solidFill>
                  <a:schemeClr val="tx1"/>
                </a:solidFill>
                <a:latin typeface="Tahoma" panose="020B0604030504040204" pitchFamily="34" charset="0"/>
              </a:defRPr>
            </a:lvl2pPr>
            <a:lvl3pPr marL="1143000" indent="-228600" algn="ctr">
              <a:defRPr>
                <a:solidFill>
                  <a:schemeClr val="tx1"/>
                </a:solidFill>
                <a:latin typeface="Tahoma" panose="020B0604030504040204" pitchFamily="34" charset="0"/>
              </a:defRPr>
            </a:lvl3pPr>
            <a:lvl4pPr marL="1600200" indent="-228600" algn="ctr">
              <a:defRPr>
                <a:solidFill>
                  <a:schemeClr val="tx1"/>
                </a:solidFill>
                <a:latin typeface="Tahoma" panose="020B0604030504040204" pitchFamily="34" charset="0"/>
              </a:defRPr>
            </a:lvl4pPr>
            <a:lvl5pPr marL="2057400" indent="-228600" algn="ctr">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s-CO" altLang="es-CO" dirty="0"/>
              <a:t>Como se decía anteriormente, las obras de este género están hechas para ser representadas. Pero ¿cómo saben los actores qué actitudes o qué movimientos realizar durante la presentación? (ya que no hay narrador). Estos “datos” son dados por el autor por medio de acotaciones, que aparecen entre paréntesis insertos en el texto. Hay algunos teóricos que plantean que existe un “hablante dramático básico”, y que vendía siendo quién expresa las acotaciones, anteriormente explicadas, y ciertas explicaciones contextuales que en algunas obras aparecen. Ejemplo: “La escena es en Tebas, ante el palacio de Edipo. Delante de las puertas sendos altares en cuyas gradas se arrodillan los tebanos con ramos de olivos”.</a:t>
            </a:r>
          </a:p>
        </p:txBody>
      </p:sp>
      <p:sp>
        <p:nvSpPr>
          <p:cNvPr id="18436" name="Rectángulo 5"/>
          <p:cNvSpPr>
            <a:spLocks noChangeArrowheads="1"/>
          </p:cNvSpPr>
          <p:nvPr/>
        </p:nvSpPr>
        <p:spPr bwMode="auto">
          <a:xfrm>
            <a:off x="7269163" y="487510"/>
            <a:ext cx="207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Tahoma" panose="020B0604030504040204" pitchFamily="34" charset="0"/>
              </a:defRPr>
            </a:lvl1pPr>
            <a:lvl2pPr marL="742950" indent="-285750" algn="ctr">
              <a:defRPr>
                <a:solidFill>
                  <a:schemeClr val="tx1"/>
                </a:solidFill>
                <a:latin typeface="Tahoma" panose="020B0604030504040204" pitchFamily="34" charset="0"/>
              </a:defRPr>
            </a:lvl2pPr>
            <a:lvl3pPr marL="1143000" indent="-228600" algn="ctr">
              <a:defRPr>
                <a:solidFill>
                  <a:schemeClr val="tx1"/>
                </a:solidFill>
                <a:latin typeface="Tahoma" panose="020B0604030504040204" pitchFamily="34" charset="0"/>
              </a:defRPr>
            </a:lvl3pPr>
            <a:lvl4pPr marL="1600200" indent="-228600" algn="ctr">
              <a:defRPr>
                <a:solidFill>
                  <a:schemeClr val="tx1"/>
                </a:solidFill>
                <a:latin typeface="Tahoma" panose="020B0604030504040204" pitchFamily="34" charset="0"/>
              </a:defRPr>
            </a:lvl4pPr>
            <a:lvl5pPr marL="2057400" indent="-228600" algn="ctr">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s-CO" altLang="es-CO" dirty="0"/>
              <a:t>LOS PERSONAJES </a:t>
            </a:r>
          </a:p>
        </p:txBody>
      </p:sp>
      <p:sp>
        <p:nvSpPr>
          <p:cNvPr id="18437" name="Rectángulo 6"/>
          <p:cNvSpPr>
            <a:spLocks noChangeArrowheads="1"/>
          </p:cNvSpPr>
          <p:nvPr/>
        </p:nvSpPr>
        <p:spPr bwMode="auto">
          <a:xfrm>
            <a:off x="6324601" y="1089522"/>
            <a:ext cx="39592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Tahoma" panose="020B0604030504040204" pitchFamily="34" charset="0"/>
              </a:defRPr>
            </a:lvl1pPr>
            <a:lvl2pPr marL="742950" indent="-285750" algn="ctr">
              <a:defRPr>
                <a:solidFill>
                  <a:schemeClr val="tx1"/>
                </a:solidFill>
                <a:latin typeface="Tahoma" panose="020B0604030504040204" pitchFamily="34" charset="0"/>
              </a:defRPr>
            </a:lvl2pPr>
            <a:lvl3pPr marL="1143000" indent="-228600" algn="ctr">
              <a:defRPr>
                <a:solidFill>
                  <a:schemeClr val="tx1"/>
                </a:solidFill>
                <a:latin typeface="Tahoma" panose="020B0604030504040204" pitchFamily="34" charset="0"/>
              </a:defRPr>
            </a:lvl3pPr>
            <a:lvl4pPr marL="1600200" indent="-228600" algn="ctr">
              <a:defRPr>
                <a:solidFill>
                  <a:schemeClr val="tx1"/>
                </a:solidFill>
                <a:latin typeface="Tahoma" panose="020B0604030504040204" pitchFamily="34" charset="0"/>
              </a:defRPr>
            </a:lvl4pPr>
            <a:lvl5pPr marL="2057400" indent="-228600" algn="ctr">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s-CO" altLang="es-CO" dirty="0"/>
              <a:t>En virtud de la relación que los personajes tenían con el conflicto, se les llamó agonistas (luchadores). De esta manera, tenemos al protagonista (o primer luchador) que se constituye en el personaje principal; y al antagonista (o luchador opuesto).</a:t>
            </a:r>
          </a:p>
        </p:txBody>
      </p:sp>
      <p:pic>
        <p:nvPicPr>
          <p:cNvPr id="18438" name="Picture 6"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339" y="3861995"/>
            <a:ext cx="1920875" cy="232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062" y="3861995"/>
            <a:ext cx="1944687" cy="232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descr="Resultado de imagen para roberto suaza marquinez"/>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501535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04872" y="291319"/>
            <a:ext cx="7772400" cy="1463040"/>
          </a:xfrm>
        </p:spPr>
        <p:txBody>
          <a:bodyPr/>
          <a:lstStyle/>
          <a:p>
            <a:pPr algn="ctr"/>
            <a:r>
              <a:rPr lang="es-CO" dirty="0" smtClean="0"/>
              <a:t>MANOS A LA OBRA</a:t>
            </a:r>
            <a:br>
              <a:rPr lang="es-CO" dirty="0" smtClean="0"/>
            </a:br>
            <a:r>
              <a:rPr lang="es-CO" dirty="0" smtClean="0"/>
              <a:t>Taller  1</a:t>
            </a:r>
            <a:endParaRPr lang="es-CO" dirty="0"/>
          </a:p>
        </p:txBody>
      </p:sp>
      <p:sp>
        <p:nvSpPr>
          <p:cNvPr id="6" name="Marcador de contenido 2"/>
          <p:cNvSpPr>
            <a:spLocks noGrp="1"/>
          </p:cNvSpPr>
          <p:nvPr>
            <p:ph type="body" sz="half" idx="2"/>
          </p:nvPr>
        </p:nvSpPr>
        <p:spPr>
          <a:xfrm>
            <a:off x="473337" y="1754359"/>
            <a:ext cx="5368664" cy="5103640"/>
          </a:xfrm>
        </p:spPr>
        <p:txBody>
          <a:bodyPr>
            <a:normAutofit fontScale="92500" lnSpcReduction="10000"/>
          </a:bodyPr>
          <a:lstStyle/>
          <a:p>
            <a:pPr algn="just"/>
            <a:r>
              <a:rPr lang="es-CO" sz="2800" dirty="0" smtClean="0"/>
              <a:t>Teniendo en cuenta la información suministrada por la guía </a:t>
            </a:r>
            <a:r>
              <a:rPr lang="es-CO" sz="2800" dirty="0" smtClean="0"/>
              <a:t>10 </a:t>
            </a:r>
            <a:r>
              <a:rPr lang="es-CO" sz="2800" dirty="0" smtClean="0"/>
              <a:t>del módulo </a:t>
            </a:r>
            <a:r>
              <a:rPr lang="es-CO" sz="2800" dirty="0" smtClean="0"/>
              <a:t>4, </a:t>
            </a:r>
            <a:r>
              <a:rPr lang="es-CO" sz="2800" dirty="0" smtClean="0"/>
              <a:t>elaboro un resumen o un mapa conceptual donde sintetice la información</a:t>
            </a:r>
            <a:r>
              <a:rPr lang="es-CO" sz="2800" dirty="0" smtClean="0"/>
              <a:t>.</a:t>
            </a:r>
          </a:p>
          <a:p>
            <a:pPr algn="just"/>
            <a:endParaRPr lang="es-CO" sz="2800" dirty="0" smtClean="0"/>
          </a:p>
          <a:p>
            <a:pPr algn="just"/>
            <a:r>
              <a:rPr lang="es-CO" sz="2800" dirty="0" smtClean="0"/>
              <a:t>Luego contesto las preguntas que se encuentran en las páginas: </a:t>
            </a:r>
            <a:r>
              <a:rPr lang="es-CO" sz="2800" dirty="0" smtClean="0"/>
              <a:t>160-161-164-165-166-169-170-176-177.</a:t>
            </a:r>
          </a:p>
          <a:p>
            <a:pPr algn="just"/>
            <a:endParaRPr lang="es-CO" sz="2800" dirty="0" smtClean="0"/>
          </a:p>
          <a:p>
            <a:pPr algn="just"/>
            <a:r>
              <a:rPr lang="es-CO" sz="2800" dirty="0"/>
              <a:t>OJO: Al finalizar el taller, debe enviar inmediatamente la evidencia al docente o </a:t>
            </a:r>
            <a:r>
              <a:rPr lang="es-CO" sz="2800" dirty="0" smtClean="0"/>
              <a:t>a </a:t>
            </a:r>
            <a:r>
              <a:rPr lang="es-CO" sz="2800" dirty="0"/>
              <a:t>la fecha establecida. </a:t>
            </a:r>
          </a:p>
          <a:p>
            <a:pPr marL="0" indent="0" algn="just">
              <a:buNone/>
            </a:pPr>
            <a:endParaRPr lang="es-CO" dirty="0"/>
          </a:p>
        </p:txBody>
      </p:sp>
      <p:pic>
        <p:nvPicPr>
          <p:cNvPr id="9" name="Imagen 8"/>
          <p:cNvPicPr>
            <a:picLocks noChangeAspect="1"/>
          </p:cNvPicPr>
          <p:nvPr/>
        </p:nvPicPr>
        <p:blipFill>
          <a:blip r:embed="rId2"/>
          <a:stretch>
            <a:fillRect/>
          </a:stretch>
        </p:blipFill>
        <p:spPr>
          <a:xfrm>
            <a:off x="6551407" y="1754359"/>
            <a:ext cx="5303519" cy="4990686"/>
          </a:xfrm>
          <a:prstGeom prst="rect">
            <a:avLst/>
          </a:prstGeom>
        </p:spPr>
      </p:pic>
      <p:pic>
        <p:nvPicPr>
          <p:cNvPr id="10" name="Imagen 9" descr="Resultado de imagen para roberto suaza marquinez"/>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2553258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es-CO" sz="7200" dirty="0" smtClean="0"/>
              <a:t>TIPOS DE TEXTOS</a:t>
            </a:r>
            <a:endParaRPr lang="es-CO" sz="7200" dirty="0"/>
          </a:p>
        </p:txBody>
      </p:sp>
      <p:pic>
        <p:nvPicPr>
          <p:cNvPr id="4" name="Imagen 3" descr="Resultado de imagen para roberto suaza marquinez"/>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1726" y="4819693"/>
            <a:ext cx="2517290" cy="160348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3215504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O" dirty="0" smtClean="0"/>
              <a:t>EL TEXTO NARRATIVO</a:t>
            </a:r>
            <a:endParaRPr lang="es-CO" dirty="0"/>
          </a:p>
        </p:txBody>
      </p:sp>
      <p:sp>
        <p:nvSpPr>
          <p:cNvPr id="5" name="Marcador de contenido 4"/>
          <p:cNvSpPr>
            <a:spLocks noGrp="1"/>
          </p:cNvSpPr>
          <p:nvPr>
            <p:ph idx="1"/>
          </p:nvPr>
        </p:nvSpPr>
        <p:spPr>
          <a:xfrm>
            <a:off x="828340" y="1742739"/>
            <a:ext cx="9915862" cy="4566621"/>
          </a:xfrm>
        </p:spPr>
        <p:txBody>
          <a:bodyPr>
            <a:normAutofit lnSpcReduction="10000"/>
          </a:bodyPr>
          <a:lstStyle/>
          <a:p>
            <a:pPr algn="just" fontAlgn="t"/>
            <a:r>
              <a:rPr lang="es-CO" dirty="0"/>
              <a:t>Se refiere a toda suerte de relatos de ficción o relatos simbólicos. En este tipo de textos pueden usarse de manera combinada recursos literarios como la descripción, los diálogos, etc.</a:t>
            </a:r>
          </a:p>
          <a:p>
            <a:pPr algn="just" fontAlgn="t"/>
            <a:r>
              <a:rPr lang="es-CO" dirty="0"/>
              <a:t>Su estructura suele responder a un inicio, desarrollo, nudo y desenlace. Entre los géneros más usuales de los textos literarios narrativos tenemos los siguientes:</a:t>
            </a:r>
          </a:p>
          <a:p>
            <a:pPr algn="just"/>
            <a:r>
              <a:rPr lang="es-CO" dirty="0"/>
              <a:t>Novela</a:t>
            </a:r>
          </a:p>
          <a:p>
            <a:pPr algn="just"/>
            <a:r>
              <a:rPr lang="es-CO" dirty="0"/>
              <a:t>Cuento</a:t>
            </a:r>
          </a:p>
          <a:p>
            <a:pPr algn="just"/>
            <a:r>
              <a:rPr lang="es-CO" dirty="0"/>
              <a:t>Leyenda</a:t>
            </a:r>
          </a:p>
          <a:p>
            <a:pPr algn="just"/>
            <a:r>
              <a:rPr lang="es-CO" dirty="0"/>
              <a:t>Fábula</a:t>
            </a:r>
          </a:p>
          <a:p>
            <a:pPr algn="just"/>
            <a:r>
              <a:rPr lang="es-CO" dirty="0"/>
              <a:t>Anécdota</a:t>
            </a:r>
          </a:p>
          <a:p>
            <a:pPr algn="just"/>
            <a:r>
              <a:rPr lang="es-CO" dirty="0"/>
              <a:t>Mito</a:t>
            </a:r>
          </a:p>
          <a:p>
            <a:endParaRPr lang="es-CO" dirty="0"/>
          </a:p>
        </p:txBody>
      </p:sp>
      <p:pic>
        <p:nvPicPr>
          <p:cNvPr id="6" name="Imagen 5" descr="Resultado de imagen para roberto suaza marquinez"/>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81305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5489" y="278809"/>
            <a:ext cx="4171816" cy="1364070"/>
          </a:xfrm>
        </p:spPr>
        <p:txBody>
          <a:bodyPr/>
          <a:lstStyle/>
          <a:p>
            <a:pPr algn="ctr"/>
            <a:r>
              <a:rPr lang="es-CO" dirty="0" smtClean="0"/>
              <a:t>EL TEXTO DESCRIPTIVO</a:t>
            </a:r>
            <a:endParaRPr lang="es-CO" dirty="0"/>
          </a:p>
        </p:txBody>
      </p:sp>
      <p:sp>
        <p:nvSpPr>
          <p:cNvPr id="3" name="Marcador de contenido 2"/>
          <p:cNvSpPr>
            <a:spLocks noGrp="1"/>
          </p:cNvSpPr>
          <p:nvPr>
            <p:ph idx="1"/>
          </p:nvPr>
        </p:nvSpPr>
        <p:spPr>
          <a:xfrm>
            <a:off x="475489" y="1877210"/>
            <a:ext cx="4343937" cy="4023360"/>
          </a:xfrm>
        </p:spPr>
        <p:txBody>
          <a:bodyPr>
            <a:normAutofit lnSpcReduction="10000"/>
          </a:bodyPr>
          <a:lstStyle/>
          <a:p>
            <a:pPr algn="just" fontAlgn="t"/>
            <a:r>
              <a:rPr lang="es-CO" sz="2400" dirty="0"/>
              <a:t>Un texto descriptivo es un conjunto de palabras y frases ordenadas coherentemente y con un sentido completo y autónomo que </a:t>
            </a:r>
            <a:r>
              <a:rPr lang="es-CO" sz="2400" b="1" dirty="0"/>
              <a:t>detalla las características de una realidad</a:t>
            </a:r>
            <a:r>
              <a:rPr lang="es-CO" sz="2400" dirty="0"/>
              <a:t>.</a:t>
            </a:r>
          </a:p>
          <a:p>
            <a:pPr algn="just" fontAlgn="t"/>
            <a:r>
              <a:rPr lang="es-CO" sz="2400" dirty="0"/>
              <a:t>Los textos descriptivos, al igual que todo texto, debe expresar una idea de forma coherente y cohesiva, o sea, con una relación lógica y con una conexión armoniosa en su composición.</a:t>
            </a:r>
          </a:p>
          <a:p>
            <a:endParaRPr lang="es-CO" dirty="0"/>
          </a:p>
        </p:txBody>
      </p:sp>
      <p:sp>
        <p:nvSpPr>
          <p:cNvPr id="4" name="Título 1"/>
          <p:cNvSpPr txBox="1">
            <a:spLocks/>
          </p:cNvSpPr>
          <p:nvPr/>
        </p:nvSpPr>
        <p:spPr>
          <a:xfrm>
            <a:off x="6824293" y="192748"/>
            <a:ext cx="4171816" cy="136407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s-CO" dirty="0" smtClean="0"/>
              <a:t>ESTRUCTURA</a:t>
            </a:r>
            <a:endParaRPr lang="es-CO" dirty="0"/>
          </a:p>
        </p:txBody>
      </p:sp>
      <p:sp>
        <p:nvSpPr>
          <p:cNvPr id="5" name="Rectángulo 4"/>
          <p:cNvSpPr/>
          <p:nvPr/>
        </p:nvSpPr>
        <p:spPr>
          <a:xfrm>
            <a:off x="5195944" y="1211234"/>
            <a:ext cx="6540649" cy="5355312"/>
          </a:xfrm>
          <a:prstGeom prst="rect">
            <a:avLst/>
          </a:prstGeom>
        </p:spPr>
        <p:txBody>
          <a:bodyPr wrap="square">
            <a:spAutoFit/>
          </a:bodyPr>
          <a:lstStyle/>
          <a:p>
            <a:pPr algn="just" fontAlgn="t"/>
            <a:r>
              <a:rPr lang="es-CO" dirty="0">
                <a:latin typeface="Open Sans"/>
              </a:rPr>
              <a:t>P</a:t>
            </a:r>
            <a:r>
              <a:rPr lang="es-CO" dirty="0" smtClean="0">
                <a:latin typeface="Open Sans"/>
              </a:rPr>
              <a:t>uede </a:t>
            </a:r>
            <a:r>
              <a:rPr lang="es-CO" dirty="0">
                <a:latin typeface="Open Sans"/>
              </a:rPr>
              <a:t>ser corto pero debe contener las siguientes partes: el tema que se quiere presentar, la caracterización del objeto de estudio que se quiere describir (aspecto y propiedades) y sus asociaciones con el mundo exterior (marco).</a:t>
            </a:r>
          </a:p>
          <a:p>
            <a:pPr marL="285750" indent="-285750" algn="just" fontAlgn="t">
              <a:buFont typeface="Arial" panose="020B0604020202020204" pitchFamily="34" charset="0"/>
              <a:buChar char="•"/>
            </a:pPr>
            <a:r>
              <a:rPr lang="es-CO" dirty="0">
                <a:latin typeface="Open Sans"/>
              </a:rPr>
              <a:t>Los temas que se presentan en este tipo de textos pueden ser de los más variados dependiendo del tipo de texto descriptivo que pueden ser de descripción objetiva o subjetiva de la realidad. El tema abarcado puede situarse en el inicio o al final del texto</a:t>
            </a:r>
            <a:r>
              <a:rPr lang="es-CO" dirty="0" smtClean="0">
                <a:latin typeface="Open Sans"/>
              </a:rPr>
              <a:t>.</a:t>
            </a:r>
          </a:p>
          <a:p>
            <a:pPr marL="285750" indent="-285750" algn="just" fontAlgn="t">
              <a:buFont typeface="Arial" panose="020B0604020202020204" pitchFamily="34" charset="0"/>
              <a:buChar char="•"/>
            </a:pPr>
            <a:endParaRPr lang="es-CO" dirty="0">
              <a:latin typeface="Open Sans"/>
            </a:endParaRPr>
          </a:p>
          <a:p>
            <a:pPr marL="285750" indent="-285750" algn="just" fontAlgn="t">
              <a:buFont typeface="Arial" panose="020B0604020202020204" pitchFamily="34" charset="0"/>
              <a:buChar char="•"/>
            </a:pPr>
            <a:r>
              <a:rPr lang="es-CO" dirty="0">
                <a:latin typeface="Open Sans"/>
              </a:rPr>
              <a:t>La caracterización del objeto escogido debe transmitir las cualidades, propiedades o las partes que componen el objeto de estudio como un todo</a:t>
            </a:r>
            <a:r>
              <a:rPr lang="es-CO" dirty="0" smtClean="0">
                <a:latin typeface="Open Sans"/>
              </a:rPr>
              <a:t>.</a:t>
            </a:r>
          </a:p>
          <a:p>
            <a:pPr marL="285750" indent="-285750" algn="just" fontAlgn="t">
              <a:buFont typeface="Arial" panose="020B0604020202020204" pitchFamily="34" charset="0"/>
              <a:buChar char="•"/>
            </a:pPr>
            <a:endParaRPr lang="es-CO" dirty="0">
              <a:latin typeface="Open Sans"/>
            </a:endParaRPr>
          </a:p>
          <a:p>
            <a:pPr marL="285750" indent="-285750" algn="just" fontAlgn="t">
              <a:buFont typeface="Arial" panose="020B0604020202020204" pitchFamily="34" charset="0"/>
              <a:buChar char="•"/>
            </a:pPr>
            <a:r>
              <a:rPr lang="es-CO" dirty="0">
                <a:latin typeface="Open Sans"/>
              </a:rPr>
              <a:t>Las asociaciones que un texto descriptivo hace del objeto en relación al mundo exterior son expresadas a través de recursos lingüísticos y figuras literarias como son los adjetivos, la enumeración, la comparación, la metáfora y la hipérbole.</a:t>
            </a:r>
            <a:endParaRPr lang="es-CO" b="0" i="0" dirty="0">
              <a:effectLst/>
              <a:latin typeface="Open Sans"/>
            </a:endParaRPr>
          </a:p>
        </p:txBody>
      </p:sp>
      <p:pic>
        <p:nvPicPr>
          <p:cNvPr id="6" name="Imagen 5" descr="Resultado de imagen para roberto suaza marquinez"/>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1819925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9" y="1015522"/>
            <a:ext cx="9720072" cy="824036"/>
          </a:xfrm>
        </p:spPr>
        <p:txBody>
          <a:bodyPr>
            <a:normAutofit fontScale="90000"/>
          </a:bodyPr>
          <a:lstStyle/>
          <a:p>
            <a:r>
              <a:rPr lang="es-CO" dirty="0"/>
              <a:t>Característica de los textos descriptivos</a:t>
            </a:r>
            <a:br>
              <a:rPr lang="es-CO" dirty="0"/>
            </a:br>
            <a:endParaRPr lang="es-CO" dirty="0"/>
          </a:p>
        </p:txBody>
      </p:sp>
      <p:sp>
        <p:nvSpPr>
          <p:cNvPr id="3" name="Marcador de contenido 2"/>
          <p:cNvSpPr>
            <a:spLocks noGrp="1"/>
          </p:cNvSpPr>
          <p:nvPr>
            <p:ph idx="1"/>
          </p:nvPr>
        </p:nvSpPr>
        <p:spPr>
          <a:xfrm>
            <a:off x="656216" y="1839558"/>
            <a:ext cx="10402645" cy="4469802"/>
          </a:xfrm>
        </p:spPr>
        <p:txBody>
          <a:bodyPr>
            <a:normAutofit lnSpcReduction="10000"/>
          </a:bodyPr>
          <a:lstStyle/>
          <a:p>
            <a:pPr algn="just" fontAlgn="t"/>
            <a:r>
              <a:rPr lang="es-CO" sz="2800" dirty="0"/>
              <a:t>Los textos descriptivos se caracterizan por presentar coherencia y cohesión como en todos los textos. Un texto descriptivo busca crear un retrato mental del objeto en el receptor del mensaje. En este sentido, el emisor o locutor, utiliza recursos lingüísticos y literarios para lograr su objetivo.</a:t>
            </a:r>
          </a:p>
          <a:p>
            <a:pPr algn="just" fontAlgn="t"/>
            <a:r>
              <a:rPr lang="es-CO" sz="2800" dirty="0"/>
              <a:t>Dependiendo de la naturaleza o clase de texto descriptivo (objetivo o subjetivo) el lenguaje puede ser denotativo o connotativo. El lenguaje denotativo es aquel que se usa para expresar datos e informaciones de forma clara y objetiva. El lenguaje connotativo, por otro lado, transmite ideas en sentido simbólico o figurado como, por ejemplo, “El frío era tanto que hiela hasta los huesos”.</a:t>
            </a:r>
          </a:p>
          <a:p>
            <a:endParaRPr lang="es-CO" dirty="0"/>
          </a:p>
        </p:txBody>
      </p:sp>
      <p:pic>
        <p:nvPicPr>
          <p:cNvPr id="4" name="Imagen 3" descr="Resultado de imagen para roberto suaza marquinez"/>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3726797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EL TEXTO ARGUMENTATIVO</a:t>
            </a:r>
            <a:endParaRPr lang="es-CO" dirty="0"/>
          </a:p>
        </p:txBody>
      </p:sp>
      <p:sp>
        <p:nvSpPr>
          <p:cNvPr id="3" name="Marcador de contenido 2"/>
          <p:cNvSpPr>
            <a:spLocks noGrp="1"/>
          </p:cNvSpPr>
          <p:nvPr>
            <p:ph idx="1"/>
          </p:nvPr>
        </p:nvSpPr>
        <p:spPr>
          <a:xfrm>
            <a:off x="623944" y="1818042"/>
            <a:ext cx="10843708" cy="4491318"/>
          </a:xfrm>
        </p:spPr>
        <p:txBody>
          <a:bodyPr/>
          <a:lstStyle/>
          <a:p>
            <a:pPr algn="just" fontAlgn="t"/>
            <a:r>
              <a:rPr lang="es-CO" sz="2800" dirty="0"/>
              <a:t>E</a:t>
            </a:r>
            <a:r>
              <a:rPr lang="es-CO" sz="2800" dirty="0" smtClean="0"/>
              <a:t>s </a:t>
            </a:r>
            <a:r>
              <a:rPr lang="es-CO" sz="2800" dirty="0"/>
              <a:t>todo aquel discurso en el que el autor intenta convencer, modificar o reforzar la opinión del lector u oyente sobre su hipótesis o punto de vista, mediante justificaciones coherentes que sustenten su idea.</a:t>
            </a:r>
          </a:p>
          <a:p>
            <a:pPr algn="just" fontAlgn="t"/>
            <a:r>
              <a:rPr lang="es-CO" sz="2800" dirty="0"/>
              <a:t>Los textos argumentativos se utilizan en el ámbito periodístico, científico, judicial, filosófico y publicitario, por mencionar algunos. Su objetivo es persuadir al receptor de fijar posición sobre un tema, por lo que se suele combinar con el texto expositivo, caracterizado por presentar temas de interés general de manera objetiva.</a:t>
            </a:r>
          </a:p>
          <a:p>
            <a:pPr algn="just" fontAlgn="t"/>
            <a:r>
              <a:rPr lang="es-CO" sz="2800" dirty="0"/>
              <a:t>Los textos argumentativos no solo se presentan de forma escrita. También pueden ser un recurso en conversaciones, exposiciones y debates.</a:t>
            </a:r>
          </a:p>
          <a:p>
            <a:endParaRPr lang="es-CO" dirty="0"/>
          </a:p>
        </p:txBody>
      </p:sp>
      <p:pic>
        <p:nvPicPr>
          <p:cNvPr id="4" name="Imagen 3" descr="Resultado de imagen para roberto suaza marquinez"/>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3473048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Tipos de texto argumentativo</a:t>
            </a:r>
            <a:r>
              <a:rPr lang="es-CO" dirty="0"/>
              <a:t/>
            </a:r>
            <a:br>
              <a:rPr lang="es-CO" dirty="0"/>
            </a:br>
            <a:endParaRPr lang="es-CO" dirty="0"/>
          </a:p>
        </p:txBody>
      </p:sp>
      <p:sp>
        <p:nvSpPr>
          <p:cNvPr id="3" name="Marcador de contenido 2"/>
          <p:cNvSpPr>
            <a:spLocks noGrp="1"/>
          </p:cNvSpPr>
          <p:nvPr>
            <p:ph idx="1"/>
          </p:nvPr>
        </p:nvSpPr>
        <p:spPr>
          <a:xfrm>
            <a:off x="699248" y="1538343"/>
            <a:ext cx="10714616" cy="5066851"/>
          </a:xfrm>
        </p:spPr>
        <p:txBody>
          <a:bodyPr>
            <a:normAutofit/>
          </a:bodyPr>
          <a:lstStyle/>
          <a:p>
            <a:pPr algn="just" fontAlgn="t"/>
            <a:r>
              <a:rPr lang="es-CO" dirty="0"/>
              <a:t>En un texto argumentativo pueden estar presentes uno o más tipos de justificaciones:</a:t>
            </a:r>
          </a:p>
          <a:p>
            <a:pPr algn="just"/>
            <a:r>
              <a:rPr lang="es-CO" b="1" dirty="0"/>
              <a:t>Argumentos de autoridad</a:t>
            </a:r>
            <a:r>
              <a:rPr lang="es-CO" dirty="0"/>
              <a:t>: se caracteriza por incluir la opinión de un experto, estudioso u organización especializada en el tema. Los textos académicos o científicos usan este tipo de argumentos.</a:t>
            </a:r>
          </a:p>
          <a:p>
            <a:pPr algn="just"/>
            <a:r>
              <a:rPr lang="es-CO" b="1" dirty="0"/>
              <a:t>Argumentos de causa-efecto</a:t>
            </a:r>
            <a:r>
              <a:rPr lang="es-CO" dirty="0"/>
              <a:t>: se presentan las razones de un hecho a través de las razones que lo originan y sus consecuencias. Un reportaje periodístico que intenta explicar un problema de índole social, seguramente utilizará este tipo de argumentos para que el lector entienda el origen del problema y su impacto en la sociedad.</a:t>
            </a:r>
          </a:p>
          <a:p>
            <a:pPr algn="just"/>
            <a:r>
              <a:rPr lang="es-CO" b="1" dirty="0"/>
              <a:t>Argumentos afectivos</a:t>
            </a:r>
            <a:r>
              <a:rPr lang="es-CO" dirty="0"/>
              <a:t>: el emisor utiliza un discurso diseñado para generar una respuesta emocional en el receptor (tristeza, indignación, orgullo, agradecimiento, alegría, etc. Los textos que se redactan para ser utilizados por personalidades políticas en eventos públicos, suelen tener argumentos de este tipo.</a:t>
            </a:r>
          </a:p>
          <a:p>
            <a:pPr algn="just"/>
            <a:r>
              <a:rPr lang="es-CO" b="1" dirty="0"/>
              <a:t>Argumentos de experiencias personales</a:t>
            </a:r>
            <a:r>
              <a:rPr lang="es-CO" dirty="0"/>
              <a:t>: el autor expone vivencias propias como justificación de su idea. En una columna de opinión, un autor puede utilizar este recurso.</a:t>
            </a:r>
          </a:p>
          <a:p>
            <a:endParaRPr lang="es-CO" dirty="0"/>
          </a:p>
        </p:txBody>
      </p:sp>
      <p:pic>
        <p:nvPicPr>
          <p:cNvPr id="4" name="Imagen 3" descr="Resultado de imagen para roberto suaza marquinez"/>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465916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b="1" dirty="0"/>
              <a:t>Estructura del texto argumentativo</a:t>
            </a:r>
            <a:r>
              <a:rPr lang="es-CO" dirty="0"/>
              <a:t/>
            </a:r>
            <a:br>
              <a:rPr lang="es-CO" dirty="0"/>
            </a:br>
            <a:endParaRPr lang="es-CO" dirty="0"/>
          </a:p>
        </p:txBody>
      </p:sp>
      <p:sp>
        <p:nvSpPr>
          <p:cNvPr id="3" name="Marcador de contenido 2"/>
          <p:cNvSpPr>
            <a:spLocks noGrp="1"/>
          </p:cNvSpPr>
          <p:nvPr>
            <p:ph idx="1"/>
          </p:nvPr>
        </p:nvSpPr>
        <p:spPr>
          <a:xfrm>
            <a:off x="688489" y="1721223"/>
            <a:ext cx="10736131" cy="4948517"/>
          </a:xfrm>
        </p:spPr>
        <p:txBody>
          <a:bodyPr>
            <a:normAutofit/>
          </a:bodyPr>
          <a:lstStyle/>
          <a:p>
            <a:pPr algn="just" fontAlgn="t"/>
            <a:r>
              <a:rPr lang="es-CO" sz="2400" dirty="0"/>
              <a:t>La estructura de un texto argumentativo tiene tres partes, que deben ser desarrolladas en el siguiente orden:</a:t>
            </a:r>
          </a:p>
          <a:p>
            <a:pPr algn="just" fontAlgn="t"/>
            <a:r>
              <a:rPr lang="es-CO" sz="2400" b="1" dirty="0"/>
              <a:t>Introducción</a:t>
            </a:r>
            <a:r>
              <a:rPr lang="es-CO" sz="2400" dirty="0"/>
              <a:t>: el autor introduce la idea sobre la que quiere argumentar, generando el interés en el receptor pero sin adelantar el desarrollo.</a:t>
            </a:r>
          </a:p>
          <a:p>
            <a:pPr algn="just" fontAlgn="t"/>
            <a:r>
              <a:rPr lang="es-CO" sz="2400" b="1" dirty="0"/>
              <a:t>Desarrollo del contenido</a:t>
            </a:r>
            <a:r>
              <a:rPr lang="es-CO" sz="2400" dirty="0"/>
              <a:t>: en esta parte se exponen los argumentos, según los tipos diferenciados anteriormente. El texto puede estar estructurado de manera monologada (solo el autor expone sus ideas) o dialogada (cuando se asume que la argumentación tendrá preguntas o réplicas). Los argumentos deben de presentarse por orden de importancia, sin olvidar los ejemplos que permitan obtener una mejor comprensión de las ideas que se quieren exponer.</a:t>
            </a:r>
          </a:p>
          <a:p>
            <a:pPr algn="just" fontAlgn="t"/>
            <a:r>
              <a:rPr lang="es-CO" sz="2400" b="1" dirty="0"/>
              <a:t>Conclusión</a:t>
            </a:r>
            <a:r>
              <a:rPr lang="es-CO" sz="2400" dirty="0"/>
              <a:t>: se presenta nuevamente la idea inicial y un resumen de los argumentos que la justifican a manera de cierre, presentando primero aquellos de mayor relevancia.</a:t>
            </a:r>
          </a:p>
          <a:p>
            <a:endParaRPr lang="es-CO" dirty="0"/>
          </a:p>
        </p:txBody>
      </p:sp>
      <p:pic>
        <p:nvPicPr>
          <p:cNvPr id="4" name="Imagen 3" descr="Resultado de imagen para roberto suaza marquinez"/>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2359669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EL TEXTO INFORMATIVO</a:t>
            </a:r>
            <a:endParaRPr lang="es-CO" dirty="0"/>
          </a:p>
        </p:txBody>
      </p:sp>
      <p:sp>
        <p:nvSpPr>
          <p:cNvPr id="3" name="Marcador de contenido 2"/>
          <p:cNvSpPr>
            <a:spLocks noGrp="1"/>
          </p:cNvSpPr>
          <p:nvPr>
            <p:ph idx="1"/>
          </p:nvPr>
        </p:nvSpPr>
        <p:spPr>
          <a:xfrm>
            <a:off x="699247" y="1936376"/>
            <a:ext cx="10682343" cy="4372984"/>
          </a:xfrm>
        </p:spPr>
        <p:txBody>
          <a:bodyPr>
            <a:normAutofit lnSpcReduction="10000"/>
          </a:bodyPr>
          <a:lstStyle/>
          <a:p>
            <a:pPr algn="just" fontAlgn="t"/>
            <a:r>
              <a:rPr lang="es-CO" sz="2800" b="1" dirty="0"/>
              <a:t>El texto informativo</a:t>
            </a:r>
            <a:r>
              <a:rPr lang="es-CO" sz="2800" dirty="0"/>
              <a:t> es aquella </a:t>
            </a:r>
            <a:r>
              <a:rPr lang="es-CO" sz="2800" b="1" dirty="0"/>
              <a:t>producción de contenido que permite al lector obtener información sobre un acontecimiento actual o pasado o cualquier otro asunto o tema</a:t>
            </a:r>
            <a:r>
              <a:rPr lang="es-CO" sz="2800" dirty="0"/>
              <a:t> percibido en periódicos, enciclopedias, revistas, etcétera.</a:t>
            </a:r>
          </a:p>
          <a:p>
            <a:pPr algn="just" fontAlgn="t"/>
            <a:r>
              <a:rPr lang="es-CO" sz="2800" b="1" dirty="0"/>
              <a:t>En cuanto a su estructura</a:t>
            </a:r>
            <a:r>
              <a:rPr lang="es-CO" sz="2800" dirty="0"/>
              <a:t>, los textos informativos cuentan con una introducción, desarrollo y conclusión. El texto informativo debe describir situaciones reales e información precisa y veraz, es por ello que el lenguaje usado en la narración del texto informativo es objetivo, coherente, directo, y se evita el uso de recursos lingüísticos como metáforas o refranes, que puedan inducir al lector a dobles interpretaciones.</a:t>
            </a:r>
          </a:p>
          <a:p>
            <a:endParaRPr lang="es-CO" dirty="0"/>
          </a:p>
        </p:txBody>
      </p:sp>
      <p:pic>
        <p:nvPicPr>
          <p:cNvPr id="4" name="Imagen 3" descr="Resultado de imagen para roberto suaza marquinez"/>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126144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ELEMENTOS DE LA NARRACIÓN</a:t>
            </a:r>
            <a:endParaRPr lang="es-CO" dirty="0"/>
          </a:p>
        </p:txBody>
      </p:sp>
      <p:sp>
        <p:nvSpPr>
          <p:cNvPr id="4" name="Rectangle 1"/>
          <p:cNvSpPr>
            <a:spLocks noGrp="1" noChangeArrowheads="1"/>
          </p:cNvSpPr>
          <p:nvPr>
            <p:ph idx="1"/>
          </p:nvPr>
        </p:nvSpPr>
        <p:spPr bwMode="auto">
          <a:xfrm>
            <a:off x="845282" y="1779687"/>
            <a:ext cx="10228371" cy="50783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38125" algn="just"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dirty="0" smtClean="0">
                <a:ln>
                  <a:noFill/>
                </a:ln>
                <a:solidFill>
                  <a:srgbClr val="000000"/>
                </a:solidFill>
                <a:effectLst/>
                <a:latin typeface="Verdana" panose="020B0604030504040204" pitchFamily="34" charset="0"/>
              </a:rPr>
              <a:t>En una narración distinguiremos los siguientes elementos:</a:t>
            </a:r>
          </a:p>
          <a:p>
            <a:pPr marL="0" marR="0" lvl="0" indent="238125" algn="just" defTabSz="914400" rtl="0" eaLnBrk="0" fontAlgn="base" latinLnBrk="0" hangingPunct="0">
              <a:lnSpc>
                <a:spcPct val="100000"/>
              </a:lnSpc>
              <a:spcBef>
                <a:spcPct val="0"/>
              </a:spcBef>
              <a:spcAft>
                <a:spcPct val="0"/>
              </a:spcAft>
              <a:buClrTx/>
              <a:buSzTx/>
              <a:buFontTx/>
              <a:buNone/>
              <a:tabLst/>
            </a:pPr>
            <a:endParaRPr kumimoji="0" lang="es-CO" altLang="es-CO"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es-CO" altLang="es-CO" sz="2000" b="1" i="0" u="none" strike="noStrike" cap="none" normalizeH="0" baseline="0" dirty="0" smtClean="0">
                <a:ln>
                  <a:noFill/>
                </a:ln>
                <a:solidFill>
                  <a:srgbClr val="000000"/>
                </a:solidFill>
                <a:effectLst/>
                <a:latin typeface="Verdana" panose="020B0604030504040204" pitchFamily="34" charset="0"/>
              </a:rPr>
              <a:t>El narrador</a:t>
            </a:r>
            <a:r>
              <a:rPr kumimoji="0" lang="es-CO" altLang="es-CO" sz="2000" b="0" i="0" u="none" strike="noStrike" cap="none" normalizeH="0" baseline="0" dirty="0" smtClean="0">
                <a:ln>
                  <a:noFill/>
                </a:ln>
                <a:solidFill>
                  <a:srgbClr val="000000"/>
                </a:solidFill>
                <a:effectLst/>
                <a:latin typeface="Verdana" panose="020B0604030504040204" pitchFamily="34" charset="0"/>
              </a:rPr>
              <a:t>: Es el sujeto que, desde un punto de vista concreto, cuenta los hechos de la historia, presenta a los personajes, los sitúa en un espacio y tiempo determinados, observa los hechos que le rodean y muestra su forma de pensar y su forma de comportarse. La manera de contarlo todo es importante para la comprensión de la historia. </a:t>
            </a:r>
            <a:br>
              <a:rPr kumimoji="0" lang="es-CO" altLang="es-CO" sz="2000" b="0" i="0" u="none" strike="noStrike" cap="none" normalizeH="0" baseline="0" dirty="0" smtClean="0">
                <a:ln>
                  <a:noFill/>
                </a:ln>
                <a:solidFill>
                  <a:srgbClr val="000000"/>
                </a:solidFill>
                <a:effectLst/>
                <a:latin typeface="Verdana" panose="020B0604030504040204" pitchFamily="34" charset="0"/>
              </a:rPr>
            </a:br>
            <a:r>
              <a:rPr kumimoji="0" lang="es-CO" altLang="es-CO" sz="2000" b="0" i="0" u="none" strike="noStrike" cap="none" normalizeH="0" baseline="0" dirty="0" smtClean="0">
                <a:ln>
                  <a:noFill/>
                </a:ln>
                <a:solidFill>
                  <a:srgbClr val="000000"/>
                </a:solidFill>
                <a:effectLst/>
                <a:latin typeface="Verdana" panose="020B0604030504040204" pitchFamily="34" charset="0"/>
              </a:rPr>
              <a:t>Entre los distintos tipos de narrador, señalamos los siguientes:</a:t>
            </a:r>
          </a:p>
          <a:p>
            <a:pPr marL="0" marR="0" lvl="0" indent="0" algn="just" defTabSz="914400" rtl="0" eaLnBrk="0" fontAlgn="base" latinLnBrk="0" hangingPunct="0">
              <a:lnSpc>
                <a:spcPct val="100000"/>
              </a:lnSpc>
              <a:spcBef>
                <a:spcPct val="0"/>
              </a:spcBef>
              <a:spcAft>
                <a:spcPct val="0"/>
              </a:spcAft>
              <a:buClrTx/>
              <a:buSzTx/>
              <a:buFontTx/>
              <a:buAutoNum type="arabicPeriod"/>
              <a:tabLst/>
            </a:pPr>
            <a:endParaRPr kumimoji="0" lang="es-CO" altLang="es-CO" sz="1800" b="0" i="0" u="none" strike="noStrike" cap="none" normalizeH="0" baseline="0" dirty="0" smtClean="0">
              <a:ln>
                <a:noFill/>
              </a:ln>
              <a:solidFill>
                <a:srgbClr val="000000"/>
              </a:solidFill>
              <a:effectLst/>
              <a:latin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altLang="es-CO" sz="2000" b="1" i="0" u="none" strike="noStrike" cap="none" normalizeH="0" baseline="0" dirty="0" smtClean="0">
                <a:ln>
                  <a:noFill/>
                </a:ln>
                <a:solidFill>
                  <a:schemeClr val="tx1"/>
                </a:solidFill>
                <a:effectLst/>
                <a:latin typeface="Verdana" panose="020B0604030504040204" pitchFamily="34" charset="0"/>
              </a:rPr>
              <a:t>Narrador en 1ª persona</a:t>
            </a:r>
            <a:r>
              <a:rPr kumimoji="0" lang="es-CO" altLang="es-CO" sz="2000" b="0" i="0" u="none" strike="noStrike" cap="none" normalizeH="0" baseline="0" dirty="0" smtClean="0">
                <a:ln>
                  <a:noFill/>
                </a:ln>
                <a:solidFill>
                  <a:schemeClr val="tx1"/>
                </a:solidFill>
                <a:effectLst/>
                <a:latin typeface="Verdana" panose="020B0604030504040204" pitchFamily="34" charset="0"/>
              </a:rPr>
              <a:t>: Cuando quien cuenta lo hechos participa en la historia que cuenta.</a:t>
            </a:r>
            <a:endParaRPr kumimoji="0" lang="es-CO" altLang="es-CO"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altLang="es-CO" sz="2000" b="1" i="0" u="none" strike="noStrike" cap="none" normalizeH="0" baseline="0" dirty="0" smtClean="0">
                <a:ln>
                  <a:noFill/>
                </a:ln>
                <a:solidFill>
                  <a:schemeClr val="tx1"/>
                </a:solidFill>
                <a:effectLst/>
                <a:latin typeface="Verdana" panose="020B0604030504040204" pitchFamily="34" charset="0"/>
              </a:rPr>
              <a:t>Narrador en 3ª persona</a:t>
            </a:r>
            <a:r>
              <a:rPr kumimoji="0" lang="es-CO" altLang="es-CO" sz="2000" b="0" i="0" u="none" strike="noStrike" cap="none" normalizeH="0" baseline="0" dirty="0" smtClean="0">
                <a:ln>
                  <a:noFill/>
                </a:ln>
                <a:solidFill>
                  <a:schemeClr val="tx1"/>
                </a:solidFill>
                <a:effectLst/>
                <a:latin typeface="Verdana" panose="020B0604030504040204" pitchFamily="34" charset="0"/>
              </a:rPr>
              <a:t>: Cuando quien cuenta la historia está fuera de ella.</a:t>
            </a:r>
            <a:endParaRPr kumimoji="0" lang="es-CO" altLang="es-CO"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5400" b="0" i="0" u="none" strike="noStrike" cap="none" normalizeH="0" baseline="0" dirty="0" smtClean="0">
              <a:ln>
                <a:noFill/>
              </a:ln>
              <a:solidFill>
                <a:schemeClr val="tx1"/>
              </a:solidFill>
              <a:effectLst/>
              <a:latin typeface="Arial" panose="020B0604020202020204" pitchFamily="34" charset="0"/>
            </a:endParaRPr>
          </a:p>
        </p:txBody>
      </p:sp>
      <p:pic>
        <p:nvPicPr>
          <p:cNvPr id="5" name="Imagen 4" descr="Resultado de imagen para roberto suaza marquinez"/>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2684783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La función principal de un texto informativo </a:t>
            </a:r>
            <a:endParaRPr lang="es-CO" dirty="0"/>
          </a:p>
        </p:txBody>
      </p:sp>
      <p:sp>
        <p:nvSpPr>
          <p:cNvPr id="3" name="Marcador de contenido 2"/>
          <p:cNvSpPr>
            <a:spLocks noGrp="1"/>
          </p:cNvSpPr>
          <p:nvPr>
            <p:ph idx="1"/>
          </p:nvPr>
        </p:nvSpPr>
        <p:spPr>
          <a:xfrm>
            <a:off x="656216" y="2084832"/>
            <a:ext cx="10639313" cy="4224528"/>
          </a:xfrm>
        </p:spPr>
        <p:txBody>
          <a:bodyPr/>
          <a:lstStyle/>
          <a:p>
            <a:pPr algn="just" fontAlgn="t"/>
            <a:r>
              <a:rPr lang="es-CO" sz="2400" dirty="0"/>
              <a:t>E</a:t>
            </a:r>
            <a:r>
              <a:rPr lang="es-CO" sz="2400" dirty="0" smtClean="0"/>
              <a:t>s </a:t>
            </a:r>
            <a:r>
              <a:rPr lang="es-CO" sz="2400" dirty="0"/>
              <a:t>la presentación de un buen contenido sobre un hecho de actualidad, con ideas ordenadas, claras y muy bien explicadas, que permitan al lector la comprensión del texto. Por ello, es de mucha importancia el uso de ejemplos, referencias o fuentes bibliográficas y el uso adecuado de los signos de puntuación: comas, puntos, acentos, así como el uso de conectores para explicar consecuencias, finalidad, causas, etcétera.</a:t>
            </a:r>
          </a:p>
          <a:p>
            <a:pPr algn="just" fontAlgn="t"/>
            <a:r>
              <a:rPr lang="es-CO" sz="2400" dirty="0"/>
              <a:t>También es importante emplear un vocabulario relacionado con la temática del texto, utilizando las palabras correctas para que todo tipo de lector pueda percibir lo expuesto por el autor. Asimismo, dentro de un texto informativo se pueden observar otros tipos de textos como los narrativos, expositivos o descriptivos, con el fin de conseguir mayor claridad en el escrito.</a:t>
            </a:r>
          </a:p>
          <a:p>
            <a:endParaRPr lang="es-CO" dirty="0"/>
          </a:p>
        </p:txBody>
      </p:sp>
      <p:pic>
        <p:nvPicPr>
          <p:cNvPr id="4" name="Imagen 3" descr="Resultado de imagen para roberto suaza marquinez"/>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1258018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04872" y="291319"/>
            <a:ext cx="7772400" cy="1463040"/>
          </a:xfrm>
        </p:spPr>
        <p:txBody>
          <a:bodyPr/>
          <a:lstStyle/>
          <a:p>
            <a:pPr algn="ctr"/>
            <a:r>
              <a:rPr lang="es-CO" dirty="0" smtClean="0"/>
              <a:t>MANOS A LA OBRA</a:t>
            </a:r>
            <a:br>
              <a:rPr lang="es-CO" dirty="0" smtClean="0"/>
            </a:br>
            <a:r>
              <a:rPr lang="es-CO" dirty="0" smtClean="0"/>
              <a:t>Taller  2</a:t>
            </a:r>
            <a:endParaRPr lang="es-CO" dirty="0"/>
          </a:p>
        </p:txBody>
      </p:sp>
      <p:sp>
        <p:nvSpPr>
          <p:cNvPr id="6" name="Marcador de contenido 2"/>
          <p:cNvSpPr>
            <a:spLocks noGrp="1"/>
          </p:cNvSpPr>
          <p:nvPr>
            <p:ph type="body" sz="half" idx="2"/>
          </p:nvPr>
        </p:nvSpPr>
        <p:spPr>
          <a:xfrm>
            <a:off x="473337" y="1754359"/>
            <a:ext cx="5368664" cy="5103640"/>
          </a:xfrm>
        </p:spPr>
        <p:txBody>
          <a:bodyPr>
            <a:normAutofit fontScale="92500" lnSpcReduction="10000"/>
          </a:bodyPr>
          <a:lstStyle/>
          <a:p>
            <a:pPr algn="just"/>
            <a:r>
              <a:rPr lang="es-CO" sz="2800" dirty="0" smtClean="0"/>
              <a:t>Teniendo en cuenta la información suministrada por la guía </a:t>
            </a:r>
            <a:r>
              <a:rPr lang="es-CO" sz="2800" dirty="0" smtClean="0"/>
              <a:t>11 </a:t>
            </a:r>
            <a:r>
              <a:rPr lang="es-CO" sz="2800" dirty="0" smtClean="0"/>
              <a:t>del módulo </a:t>
            </a:r>
            <a:r>
              <a:rPr lang="es-CO" sz="2800" dirty="0" smtClean="0"/>
              <a:t>4, </a:t>
            </a:r>
            <a:r>
              <a:rPr lang="es-CO" sz="2800" dirty="0" smtClean="0"/>
              <a:t>elaboro un resumen o un mapa conceptual donde sintetice la información</a:t>
            </a:r>
            <a:r>
              <a:rPr lang="es-CO" sz="2800" dirty="0" smtClean="0"/>
              <a:t>.</a:t>
            </a:r>
          </a:p>
          <a:p>
            <a:pPr algn="just"/>
            <a:endParaRPr lang="es-CO" sz="2800" dirty="0" smtClean="0"/>
          </a:p>
          <a:p>
            <a:pPr algn="just"/>
            <a:r>
              <a:rPr lang="es-CO" sz="2800" dirty="0" smtClean="0"/>
              <a:t>Luego contesto las preguntas que se encuentran en las páginas: </a:t>
            </a:r>
            <a:r>
              <a:rPr lang="es-CO" sz="2800" dirty="0" smtClean="0"/>
              <a:t>178-179-180-181-182-186-190-194.</a:t>
            </a:r>
          </a:p>
          <a:p>
            <a:pPr algn="just"/>
            <a:endParaRPr lang="es-CO" sz="2800" dirty="0" smtClean="0"/>
          </a:p>
          <a:p>
            <a:pPr algn="just"/>
            <a:r>
              <a:rPr lang="es-CO" sz="2800" dirty="0"/>
              <a:t>OJO: Al finalizar el taller, debe enviar inmediatamente la evidencia al docente o </a:t>
            </a:r>
            <a:r>
              <a:rPr lang="es-CO" sz="2800" dirty="0" smtClean="0"/>
              <a:t>a </a:t>
            </a:r>
            <a:r>
              <a:rPr lang="es-CO" sz="2800" dirty="0"/>
              <a:t>la fecha establecida. </a:t>
            </a:r>
          </a:p>
          <a:p>
            <a:pPr marL="0" indent="0" algn="just">
              <a:buNone/>
            </a:pPr>
            <a:endParaRPr lang="es-CO" dirty="0"/>
          </a:p>
        </p:txBody>
      </p:sp>
      <p:pic>
        <p:nvPicPr>
          <p:cNvPr id="3" name="Imagen 2"/>
          <p:cNvPicPr>
            <a:picLocks noChangeAspect="1"/>
          </p:cNvPicPr>
          <p:nvPr/>
        </p:nvPicPr>
        <p:blipFill>
          <a:blip r:embed="rId2"/>
          <a:stretch>
            <a:fillRect/>
          </a:stretch>
        </p:blipFill>
        <p:spPr>
          <a:xfrm>
            <a:off x="6390042" y="1991604"/>
            <a:ext cx="5249732" cy="4527530"/>
          </a:xfrm>
          <a:prstGeom prst="rect">
            <a:avLst/>
          </a:prstGeom>
        </p:spPr>
      </p:pic>
      <p:pic>
        <p:nvPicPr>
          <p:cNvPr id="7" name="Imagen 6" descr="Resultado de imagen para roberto suaza marquinez"/>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3276932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O" dirty="0" smtClean="0"/>
              <a:t>LA COMUNICACIÓN NO VERBAL</a:t>
            </a:r>
            <a:endParaRPr lang="es-CO" dirty="0"/>
          </a:p>
        </p:txBody>
      </p:sp>
      <p:pic>
        <p:nvPicPr>
          <p:cNvPr id="6" name="Imagen 5" descr="Resultado de imagen para roberto suaza marquinez"/>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3694" y="4960137"/>
            <a:ext cx="3098201" cy="1463040"/>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3125403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957430"/>
            <a:ext cx="9720072" cy="1127401"/>
          </a:xfrm>
        </p:spPr>
        <p:txBody>
          <a:bodyPr>
            <a:normAutofit fontScale="90000"/>
          </a:bodyPr>
          <a:lstStyle/>
          <a:p>
            <a:r>
              <a:rPr lang="es-CO" dirty="0" smtClean="0"/>
              <a:t>¿Qué </a:t>
            </a:r>
            <a:r>
              <a:rPr lang="es-CO" dirty="0"/>
              <a:t>es la Comunicación no </a:t>
            </a:r>
            <a:r>
              <a:rPr lang="es-CO" dirty="0" smtClean="0"/>
              <a:t>verbal?</a:t>
            </a:r>
            <a:r>
              <a:rPr lang="es-CO" dirty="0"/>
              <a:t/>
            </a:r>
            <a:br>
              <a:rPr lang="es-CO" dirty="0"/>
            </a:br>
            <a:endParaRPr lang="es-CO" dirty="0"/>
          </a:p>
        </p:txBody>
      </p:sp>
      <p:sp>
        <p:nvSpPr>
          <p:cNvPr id="3" name="Marcador de contenido 2"/>
          <p:cNvSpPr>
            <a:spLocks noGrp="1"/>
          </p:cNvSpPr>
          <p:nvPr>
            <p:ph idx="1"/>
          </p:nvPr>
        </p:nvSpPr>
        <p:spPr>
          <a:xfrm>
            <a:off x="796066" y="1764254"/>
            <a:ext cx="10359614" cy="4545106"/>
          </a:xfrm>
        </p:spPr>
        <p:txBody>
          <a:bodyPr/>
          <a:lstStyle/>
          <a:p>
            <a:pPr algn="just" fontAlgn="t"/>
            <a:r>
              <a:rPr lang="es-CO" sz="2400" dirty="0"/>
              <a:t>La comunicación no verbal </a:t>
            </a:r>
            <a:r>
              <a:rPr lang="es-CO" sz="2400" b="1" dirty="0"/>
              <a:t>se refiere a la acción de comunicar sin hablar y se asocia a la inteligencia emocional. </a:t>
            </a:r>
            <a:r>
              <a:rPr lang="es-CO" sz="2400" dirty="0"/>
              <a:t>La inteligencia emocional se expresa a través de la comunicación no verbal y ésta, mediante gestos, proximidad y sonidos sin palabras, logra comunicar asertivamente.</a:t>
            </a:r>
          </a:p>
          <a:p>
            <a:pPr algn="just" fontAlgn="t"/>
            <a:r>
              <a:rPr lang="es-CO" sz="2400" b="1" u="sng" dirty="0" smtClean="0"/>
              <a:t>TIPOS DE COMUNICACIÓN NO VERBAL</a:t>
            </a:r>
          </a:p>
          <a:p>
            <a:pPr algn="just" fontAlgn="t"/>
            <a:r>
              <a:rPr lang="es-CO" sz="2400" dirty="0" smtClean="0"/>
              <a:t>La </a:t>
            </a:r>
            <a:r>
              <a:rPr lang="es-CO" sz="2400" dirty="0"/>
              <a:t>comunicación no verbal se suelen dividir en 3 tipos o componentes:</a:t>
            </a:r>
          </a:p>
          <a:p>
            <a:pPr algn="just"/>
            <a:r>
              <a:rPr lang="es-CO" sz="2400" dirty="0"/>
              <a:t>la kinésica</a:t>
            </a:r>
          </a:p>
          <a:p>
            <a:pPr algn="just"/>
            <a:r>
              <a:rPr lang="es-CO" sz="2400" dirty="0"/>
              <a:t>la </a:t>
            </a:r>
            <a:r>
              <a:rPr lang="es-CO" sz="2400" dirty="0" err="1"/>
              <a:t>proxémica</a:t>
            </a:r>
            <a:endParaRPr lang="es-CO" sz="2400" dirty="0"/>
          </a:p>
          <a:p>
            <a:pPr algn="just"/>
            <a:r>
              <a:rPr lang="es-CO" sz="2400" dirty="0"/>
              <a:t>la paralingüística</a:t>
            </a:r>
          </a:p>
          <a:p>
            <a:endParaRPr lang="es-CO" dirty="0"/>
          </a:p>
        </p:txBody>
      </p:sp>
      <p:pic>
        <p:nvPicPr>
          <p:cNvPr id="4" name="Imagen 3" descr="Resultado de imagen para roberto suaza marquinez"/>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403117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La comunicación no verbal kinésica</a:t>
            </a:r>
            <a:br>
              <a:rPr lang="es-CO" dirty="0"/>
            </a:br>
            <a:endParaRPr lang="es-CO" dirty="0"/>
          </a:p>
        </p:txBody>
      </p:sp>
      <p:sp>
        <p:nvSpPr>
          <p:cNvPr id="3" name="Marcador de contenido 2"/>
          <p:cNvSpPr>
            <a:spLocks noGrp="1"/>
          </p:cNvSpPr>
          <p:nvPr>
            <p:ph idx="1"/>
          </p:nvPr>
        </p:nvSpPr>
        <p:spPr>
          <a:xfrm>
            <a:off x="787460" y="1656677"/>
            <a:ext cx="6000616" cy="4641925"/>
          </a:xfrm>
        </p:spPr>
        <p:txBody>
          <a:bodyPr>
            <a:normAutofit lnSpcReduction="10000"/>
          </a:bodyPr>
          <a:lstStyle/>
          <a:p>
            <a:pPr algn="just" fontAlgn="t"/>
            <a:r>
              <a:rPr lang="es-CO" sz="2800" dirty="0"/>
              <a:t>La comunicación kinésica o lenguaje corporal corresponde a los gestos corporales y a las miradas. La palabra 'kinésico' proviene de la raíz griega que significa 'cinética' o 'movimiento', por lo tanto abarca todo el movimiento del cuerpo.</a:t>
            </a:r>
          </a:p>
          <a:p>
            <a:pPr algn="just" fontAlgn="t"/>
            <a:r>
              <a:rPr lang="es-CO" sz="2800" dirty="0"/>
              <a:t>Algunos ejemplos de comunicación no verbal kinésica son: levantar las cejas, pararse en posición de triángulo, respirar aceleradamente, posiciones de la mirada, posición de los ojos y guiños.</a:t>
            </a:r>
          </a:p>
          <a:p>
            <a:endParaRPr lang="es-CO" dirty="0"/>
          </a:p>
        </p:txBody>
      </p:sp>
      <p:pic>
        <p:nvPicPr>
          <p:cNvPr id="3074" name="Picture 2" descr="La moneda de Schopenhauer: Paul Ekman y la universalidad de la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0653" y="2084832"/>
            <a:ext cx="4227755" cy="352389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Resultado de imagen para roberto suaza marquinez"/>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2015715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4779" y="365759"/>
            <a:ext cx="9720072" cy="1019825"/>
          </a:xfrm>
        </p:spPr>
        <p:txBody>
          <a:bodyPr>
            <a:normAutofit fontScale="90000"/>
          </a:bodyPr>
          <a:lstStyle/>
          <a:p>
            <a:r>
              <a:rPr lang="es-CO" dirty="0"/>
              <a:t>La comunicación no verbal </a:t>
            </a:r>
            <a:r>
              <a:rPr lang="es-CO" dirty="0" err="1"/>
              <a:t>proxémica</a:t>
            </a:r>
            <a:r>
              <a:rPr lang="es-CO" dirty="0"/>
              <a:t/>
            </a:r>
            <a:br>
              <a:rPr lang="es-CO" dirty="0"/>
            </a:br>
            <a:endParaRPr lang="es-CO" dirty="0"/>
          </a:p>
        </p:txBody>
      </p:sp>
      <p:sp>
        <p:nvSpPr>
          <p:cNvPr id="3" name="Marcador de contenido 2"/>
          <p:cNvSpPr>
            <a:spLocks noGrp="1"/>
          </p:cNvSpPr>
          <p:nvPr>
            <p:ph idx="1"/>
          </p:nvPr>
        </p:nvSpPr>
        <p:spPr>
          <a:xfrm>
            <a:off x="710006" y="1140312"/>
            <a:ext cx="11069618" cy="4324574"/>
          </a:xfrm>
        </p:spPr>
        <p:txBody>
          <a:bodyPr>
            <a:normAutofit lnSpcReduction="10000"/>
          </a:bodyPr>
          <a:lstStyle/>
          <a:p>
            <a:pPr fontAlgn="t"/>
            <a:r>
              <a:rPr lang="es-CO" dirty="0"/>
              <a:t>La comunicación no verbal </a:t>
            </a:r>
            <a:r>
              <a:rPr lang="es-CO" dirty="0" err="1"/>
              <a:t>proxémica</a:t>
            </a:r>
            <a:r>
              <a:rPr lang="es-CO" dirty="0"/>
              <a:t> se refiere a las distancias a que está una persona con respecto a otra, comunicándose la relación de proximidad entre ellas.</a:t>
            </a:r>
          </a:p>
          <a:p>
            <a:pPr fontAlgn="t"/>
            <a:r>
              <a:rPr lang="es-CO" dirty="0"/>
              <a:t>El antropólogo estadounidense Edward T. Hall acuñó el término '</a:t>
            </a:r>
            <a:r>
              <a:rPr lang="es-CO" dirty="0" err="1"/>
              <a:t>proxémica</a:t>
            </a:r>
            <a:r>
              <a:rPr lang="es-CO" dirty="0"/>
              <a:t>' y definió 4 tipos de distancias interpersonales:</a:t>
            </a:r>
          </a:p>
          <a:p>
            <a:r>
              <a:rPr lang="es-CO" dirty="0"/>
              <a:t>Distancia íntima: 0 a 60 centímetros.</a:t>
            </a:r>
          </a:p>
          <a:p>
            <a:r>
              <a:rPr lang="es-CO" dirty="0"/>
              <a:t>Distancia personal: 6 0 a 120 centímetros.</a:t>
            </a:r>
          </a:p>
          <a:p>
            <a:r>
              <a:rPr lang="es-CO" dirty="0"/>
              <a:t>Distancia social: 120 a 300 centímetros.</a:t>
            </a:r>
          </a:p>
          <a:p>
            <a:r>
              <a:rPr lang="es-CO" dirty="0"/>
              <a:t>Distancia pública: más de 300 centímetros.</a:t>
            </a:r>
          </a:p>
          <a:p>
            <a:pPr fontAlgn="t"/>
            <a:r>
              <a:rPr lang="es-CO" dirty="0"/>
              <a:t>La </a:t>
            </a:r>
            <a:r>
              <a:rPr lang="es-CO" dirty="0" err="1"/>
              <a:t>proxémica</a:t>
            </a:r>
            <a:r>
              <a:rPr lang="es-CO" dirty="0"/>
              <a:t> depende de la cultura y también de cómo la gente usa y responde a los diferentes tipos de relaciones espaciales, como por ejemplo cuando alguien quiere intimidar a otra persona aproximándose más allá de la zona de confort de la persona intimada.</a:t>
            </a:r>
          </a:p>
          <a:p>
            <a:endParaRPr lang="es-CO" dirty="0"/>
          </a:p>
        </p:txBody>
      </p:sp>
      <p:pic>
        <p:nvPicPr>
          <p:cNvPr id="8" name="Imagen 7"/>
          <p:cNvPicPr>
            <a:picLocks noChangeAspect="1"/>
          </p:cNvPicPr>
          <p:nvPr/>
        </p:nvPicPr>
        <p:blipFill>
          <a:blip r:embed="rId2"/>
          <a:stretch>
            <a:fillRect/>
          </a:stretch>
        </p:blipFill>
        <p:spPr>
          <a:xfrm>
            <a:off x="3446184" y="5198160"/>
            <a:ext cx="4875960" cy="1549606"/>
          </a:xfrm>
          <a:prstGeom prst="rect">
            <a:avLst/>
          </a:prstGeom>
        </p:spPr>
      </p:pic>
      <p:pic>
        <p:nvPicPr>
          <p:cNvPr id="9" name="Imagen 8" descr="Resultado de imagen para roberto suaza marquinez"/>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2936" y="193043"/>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2219062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a:t>La comunicación no verbal paralingüística</a:t>
            </a:r>
            <a:br>
              <a:rPr lang="es-CO" dirty="0"/>
            </a:br>
            <a:endParaRPr lang="es-CO" dirty="0"/>
          </a:p>
        </p:txBody>
      </p:sp>
      <p:sp>
        <p:nvSpPr>
          <p:cNvPr id="3" name="Marcador de contenido 2"/>
          <p:cNvSpPr>
            <a:spLocks noGrp="1"/>
          </p:cNvSpPr>
          <p:nvPr>
            <p:ph idx="1"/>
          </p:nvPr>
        </p:nvSpPr>
        <p:spPr>
          <a:xfrm>
            <a:off x="755188" y="1554480"/>
            <a:ext cx="7259260" cy="4588136"/>
          </a:xfrm>
        </p:spPr>
        <p:txBody>
          <a:bodyPr>
            <a:normAutofit/>
          </a:bodyPr>
          <a:lstStyle/>
          <a:p>
            <a:pPr algn="just" fontAlgn="t"/>
            <a:r>
              <a:rPr lang="es-CO" sz="2800" dirty="0"/>
              <a:t>La comunicación no verbal paralingüística se compone de signos orales, auditivos, táctiles y visuales.</a:t>
            </a:r>
          </a:p>
          <a:p>
            <a:pPr algn="just" fontAlgn="t"/>
            <a:r>
              <a:rPr lang="es-CO" sz="2800" dirty="0"/>
              <a:t>Los elementos paralingüísticos son las expresiones de sonidos sin palabras como por ejemplo el gruñido; el bostezo; el llanto; la risa; el tono o intensidad y volumen de la voz; la entonación, el acento y el énfasis en el discurso; el ritmo pausado, acelerado o tropezado de hablar; distorsiones o imperfecciones del habla entre otros.</a:t>
            </a:r>
          </a:p>
          <a:p>
            <a:endParaRPr lang="es-CO" dirty="0"/>
          </a:p>
        </p:txBody>
      </p:sp>
      <p:pic>
        <p:nvPicPr>
          <p:cNvPr id="11266" name="Picture 2" descr="La comunicación no verb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4448" y="1996887"/>
            <a:ext cx="3754418" cy="293603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Resultado de imagen para roberto suaza marquinez"/>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525876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1108038"/>
            <a:ext cx="9720072" cy="516367"/>
          </a:xfrm>
        </p:spPr>
        <p:txBody>
          <a:bodyPr>
            <a:normAutofit fontScale="90000"/>
          </a:bodyPr>
          <a:lstStyle/>
          <a:p>
            <a:r>
              <a:rPr lang="es-CO" b="1" dirty="0"/>
              <a:t>¿Qué es el cómic?</a:t>
            </a:r>
            <a:br>
              <a:rPr lang="es-CO" b="1" dirty="0"/>
            </a:br>
            <a:endParaRPr lang="es-CO" dirty="0"/>
          </a:p>
        </p:txBody>
      </p:sp>
      <p:sp>
        <p:nvSpPr>
          <p:cNvPr id="3" name="Marcador de contenido 2"/>
          <p:cNvSpPr>
            <a:spLocks noGrp="1"/>
          </p:cNvSpPr>
          <p:nvPr>
            <p:ph idx="1"/>
          </p:nvPr>
        </p:nvSpPr>
        <p:spPr>
          <a:xfrm>
            <a:off x="688490" y="1656678"/>
            <a:ext cx="6303981" cy="4980790"/>
          </a:xfrm>
        </p:spPr>
        <p:txBody>
          <a:bodyPr>
            <a:normAutofit fontScale="70000" lnSpcReduction="20000"/>
          </a:bodyPr>
          <a:lstStyle/>
          <a:p>
            <a:pPr algn="just"/>
            <a:r>
              <a:rPr lang="es-CO" sz="3100" dirty="0"/>
              <a:t>se trata de </a:t>
            </a:r>
            <a:r>
              <a:rPr lang="es-CO" sz="3100" b="1" dirty="0"/>
              <a:t>una</a:t>
            </a:r>
            <a:r>
              <a:rPr lang="es-CO" sz="3100" dirty="0"/>
              <a:t> </a:t>
            </a:r>
            <a:r>
              <a:rPr lang="es-CO" sz="3100" b="1" dirty="0"/>
              <a:t>forma de expresión artística</a:t>
            </a:r>
            <a:r>
              <a:rPr lang="es-CO" sz="3100" dirty="0"/>
              <a:t>, a la vez que un medio de comunicación, que consiste en una serie de ilustraciones que, leídas en secuencia continua, permite al lector recomponer un relato de algún tipo.</a:t>
            </a:r>
          </a:p>
          <a:p>
            <a:pPr algn="just"/>
            <a:r>
              <a:rPr lang="es-CO" sz="3100" dirty="0"/>
              <a:t>Pueden ir enmarcados en viñetas, es decir, en recuadros cuya forma y estilo se corresponde al contenido narrativo o temático que hay en su interior, y </a:t>
            </a:r>
            <a:r>
              <a:rPr lang="es-CO" sz="3100" b="1" dirty="0"/>
              <a:t>pueden o no contar con el apoyo del texto escrito</a:t>
            </a:r>
            <a:r>
              <a:rPr lang="es-CO" sz="3100" dirty="0"/>
              <a:t> o de signos y caracteres propios del género.</a:t>
            </a:r>
          </a:p>
          <a:p>
            <a:pPr algn="just"/>
            <a:r>
              <a:rPr lang="es-CO" sz="3100" dirty="0"/>
              <a:t>De igual forma, puede dibujarse en papel de distinto tipo, o incluso en formato digital (</a:t>
            </a:r>
            <a:r>
              <a:rPr lang="es-CO" sz="3100" i="1" dirty="0" err="1"/>
              <a:t>Webcomics</a:t>
            </a:r>
            <a:r>
              <a:rPr lang="es-CO" sz="3100" dirty="0"/>
              <a:t>). A menudo es fruto de colaboraciones entre artistas de distinta índole: dibujantes, guionistas, coloristas y diseñadores.</a:t>
            </a:r>
          </a:p>
          <a:p>
            <a:r>
              <a:rPr lang="es-CO" dirty="0"/>
              <a:t/>
            </a:r>
            <a:br>
              <a:rPr lang="es-CO" dirty="0"/>
            </a:br>
            <a:r>
              <a:rPr lang="es-CO" dirty="0"/>
              <a:t/>
            </a:r>
            <a:br>
              <a:rPr lang="es-CO" dirty="0"/>
            </a:br>
            <a:endParaRPr lang="es-CO" dirty="0"/>
          </a:p>
        </p:txBody>
      </p:sp>
      <p:pic>
        <p:nvPicPr>
          <p:cNvPr id="12290" name="Picture 2" descr="Cóm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0202" y="1839557"/>
            <a:ext cx="3741457" cy="363608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Resultado de imagen para roberto suaza marquinez"/>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3597619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EL TEXTO </a:t>
            </a:r>
            <a:r>
              <a:rPr lang="es-CO" dirty="0"/>
              <a:t>PUBLICITARIO</a:t>
            </a:r>
            <a:r>
              <a:rPr lang="es-CO" b="1" dirty="0"/>
              <a:t/>
            </a:r>
            <a:br>
              <a:rPr lang="es-CO" b="1" dirty="0"/>
            </a:br>
            <a:endParaRPr lang="es-CO" dirty="0"/>
          </a:p>
        </p:txBody>
      </p:sp>
      <p:sp>
        <p:nvSpPr>
          <p:cNvPr id="4" name="Rectangle 1"/>
          <p:cNvSpPr>
            <a:spLocks noGrp="1" noChangeArrowheads="1"/>
          </p:cNvSpPr>
          <p:nvPr>
            <p:ph idx="1"/>
          </p:nvPr>
        </p:nvSpPr>
        <p:spPr bwMode="auto">
          <a:xfrm>
            <a:off x="808785" y="1551022"/>
            <a:ext cx="8410519" cy="5078313"/>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s-CO" altLang="es-CO" dirty="0"/>
              <a:t>Es una composición de signos codificada en un sistema, que forma unidad de sentido y que tiene intención comunicativa.</a:t>
            </a:r>
          </a:p>
          <a:p>
            <a:pPr marL="0" marR="0" lvl="0" indent="0" algn="just" defTabSz="914400" rtl="0" eaLnBrk="0" fontAlgn="base" latinLnBrk="0" hangingPunct="0">
              <a:lnSpc>
                <a:spcPct val="100000"/>
              </a:lnSpc>
              <a:spcBef>
                <a:spcPct val="0"/>
              </a:spcBef>
              <a:spcAft>
                <a:spcPct val="0"/>
              </a:spcAft>
              <a:buClrTx/>
              <a:buSzTx/>
              <a:buFontTx/>
              <a:buNone/>
              <a:tabLst/>
            </a:pPr>
            <a:r>
              <a:rPr lang="es-CO" altLang="es-CO" dirty="0"/>
              <a:t>Estas dos nociones nos permiten definir al texto publicitario, que es aquel que intenta llamar la atención de potenciales consumidores respecto al producto o servicio que se desea promocionar.</a:t>
            </a:r>
          </a:p>
          <a:p>
            <a:pPr marL="0" marR="0" lvl="0" indent="0" algn="just" defTabSz="914400" rtl="0" eaLnBrk="0" fontAlgn="base" latinLnBrk="0" hangingPunct="0">
              <a:lnSpc>
                <a:spcPct val="100000"/>
              </a:lnSpc>
              <a:spcBef>
                <a:spcPct val="0"/>
              </a:spcBef>
              <a:spcAft>
                <a:spcPct val="0"/>
              </a:spcAft>
              <a:buClrTx/>
              <a:buSzTx/>
              <a:buFontTx/>
              <a:buNone/>
              <a:tabLst/>
            </a:pPr>
            <a:r>
              <a:rPr lang="es-CO" altLang="es-CO" dirty="0"/>
              <a:t>Concretamente podemos decir que un texto publicitario persigue dos objetivos: dar a conocer un producto e incitar al público a que lo adquiera</a:t>
            </a:r>
            <a:r>
              <a:rPr lang="es-CO" altLang="es-CO" dirty="0" smtClean="0"/>
              <a:t>.</a:t>
            </a:r>
          </a:p>
          <a:p>
            <a:pPr marL="0" marR="0" lvl="0" indent="0" algn="just" defTabSz="914400" rtl="0" eaLnBrk="0" fontAlgn="base" latinLnBrk="0" hangingPunct="0">
              <a:lnSpc>
                <a:spcPct val="100000"/>
              </a:lnSpc>
              <a:spcBef>
                <a:spcPct val="0"/>
              </a:spcBef>
              <a:spcAft>
                <a:spcPct val="0"/>
              </a:spcAft>
              <a:buClrTx/>
              <a:buSzTx/>
              <a:buFontTx/>
              <a:buNone/>
              <a:tabLst/>
            </a:pPr>
            <a:endParaRPr lang="es-CO" altLang="es-CO" dirty="0"/>
          </a:p>
          <a:p>
            <a:pPr marL="0" marR="0" lvl="0" indent="0" algn="just" defTabSz="914400" rtl="0" eaLnBrk="0" fontAlgn="base" latinLnBrk="0" hangingPunct="0">
              <a:lnSpc>
                <a:spcPct val="100000"/>
              </a:lnSpc>
              <a:spcBef>
                <a:spcPct val="0"/>
              </a:spcBef>
              <a:spcAft>
                <a:spcPct val="0"/>
              </a:spcAft>
              <a:buClrTx/>
              <a:buSzTx/>
              <a:buFontTx/>
              <a:buNone/>
              <a:tabLst/>
            </a:pPr>
            <a:r>
              <a:rPr lang="es-CO" altLang="es-CO" dirty="0"/>
              <a:t>El texto publicitario puede ser desarrollado a partir de textos argumentativos (ya que exponen las razones que deberían llevar al consumidor a comprar el producto o contratar el servicio), textos descriptivos (con los detalles y características de aquello que se pretende comercializar) y textos </a:t>
            </a:r>
            <a:r>
              <a:rPr lang="es-CO" altLang="es-CO" dirty="0" err="1"/>
              <a:t>narrativoS</a:t>
            </a:r>
            <a:r>
              <a:rPr lang="es-CO" altLang="es-CO" dirty="0"/>
              <a:t> (cuando se narra una pequeña historia con la intención de presentar lo anunciado).</a:t>
            </a:r>
          </a:p>
        </p:txBody>
      </p:sp>
      <p:pic>
        <p:nvPicPr>
          <p:cNvPr id="13315" name="Picture 3" descr="Texto public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3364" y="2355924"/>
            <a:ext cx="2390775" cy="331335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Resultado de imagen para roberto suaza marquinez"/>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8104147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04872" y="291319"/>
            <a:ext cx="7772400" cy="1463040"/>
          </a:xfrm>
        </p:spPr>
        <p:txBody>
          <a:bodyPr/>
          <a:lstStyle/>
          <a:p>
            <a:pPr algn="ctr"/>
            <a:r>
              <a:rPr lang="es-CO" dirty="0" smtClean="0"/>
              <a:t>MANOS A LA OBRA</a:t>
            </a:r>
            <a:br>
              <a:rPr lang="es-CO" dirty="0" smtClean="0"/>
            </a:br>
            <a:r>
              <a:rPr lang="es-CO" dirty="0" smtClean="0"/>
              <a:t>Taller  3</a:t>
            </a:r>
            <a:endParaRPr lang="es-CO" dirty="0"/>
          </a:p>
        </p:txBody>
      </p:sp>
      <p:sp>
        <p:nvSpPr>
          <p:cNvPr id="6" name="Marcador de contenido 2"/>
          <p:cNvSpPr>
            <a:spLocks noGrp="1"/>
          </p:cNvSpPr>
          <p:nvPr>
            <p:ph type="body" sz="half" idx="2"/>
          </p:nvPr>
        </p:nvSpPr>
        <p:spPr>
          <a:xfrm>
            <a:off x="473337" y="1754359"/>
            <a:ext cx="5368664" cy="5103640"/>
          </a:xfrm>
        </p:spPr>
        <p:txBody>
          <a:bodyPr>
            <a:normAutofit fontScale="92500" lnSpcReduction="20000"/>
          </a:bodyPr>
          <a:lstStyle/>
          <a:p>
            <a:pPr algn="just"/>
            <a:r>
              <a:rPr lang="es-CO" sz="2800" dirty="0" smtClean="0"/>
              <a:t>Teniendo en cuenta la información suministrada por la guía </a:t>
            </a:r>
            <a:r>
              <a:rPr lang="es-CO" sz="2800" dirty="0" smtClean="0"/>
              <a:t>13 </a:t>
            </a:r>
            <a:r>
              <a:rPr lang="es-CO" sz="2800" dirty="0" smtClean="0"/>
              <a:t>del módulo </a:t>
            </a:r>
            <a:r>
              <a:rPr lang="es-CO" sz="2800" dirty="0"/>
              <a:t>5</a:t>
            </a:r>
            <a:r>
              <a:rPr lang="es-CO" sz="2800" dirty="0" smtClean="0"/>
              <a:t>, </a:t>
            </a:r>
            <a:r>
              <a:rPr lang="es-CO" sz="2800" dirty="0" smtClean="0"/>
              <a:t>elaboro un resumen o un mapa conceptual donde sintetice la información</a:t>
            </a:r>
            <a:r>
              <a:rPr lang="es-CO" sz="2800" dirty="0" smtClean="0"/>
              <a:t>.</a:t>
            </a:r>
          </a:p>
          <a:p>
            <a:pPr algn="just"/>
            <a:endParaRPr lang="es-CO" sz="2800" dirty="0" smtClean="0"/>
          </a:p>
          <a:p>
            <a:pPr algn="just"/>
            <a:r>
              <a:rPr lang="es-CO" sz="2800" dirty="0" smtClean="0"/>
              <a:t>Luego contesto las preguntas que se encuentran en las páginas: </a:t>
            </a:r>
            <a:r>
              <a:rPr lang="es-CO" sz="2800" dirty="0" smtClean="0"/>
              <a:t>210-211-212-213-214-215-216-217-218-219.</a:t>
            </a:r>
          </a:p>
          <a:p>
            <a:pPr algn="just"/>
            <a:endParaRPr lang="es-CO" sz="2800" dirty="0" smtClean="0"/>
          </a:p>
          <a:p>
            <a:pPr algn="just"/>
            <a:r>
              <a:rPr lang="es-CO" sz="2800" dirty="0"/>
              <a:t>OJO: Al finalizar el taller, debe enviar inmediatamente la evidencia al docente o </a:t>
            </a:r>
            <a:r>
              <a:rPr lang="es-CO" sz="2800" dirty="0" smtClean="0"/>
              <a:t>a </a:t>
            </a:r>
            <a:r>
              <a:rPr lang="es-CO" sz="2800" dirty="0"/>
              <a:t>la fecha establecida. </a:t>
            </a:r>
          </a:p>
          <a:p>
            <a:pPr marL="0" indent="0" algn="just">
              <a:buNone/>
            </a:pPr>
            <a:endParaRPr lang="es-CO" dirty="0"/>
          </a:p>
        </p:txBody>
      </p:sp>
      <p:pic>
        <p:nvPicPr>
          <p:cNvPr id="4" name="Imagen 3"/>
          <p:cNvPicPr>
            <a:picLocks noChangeAspect="1"/>
          </p:cNvPicPr>
          <p:nvPr/>
        </p:nvPicPr>
        <p:blipFill>
          <a:blip r:embed="rId2"/>
          <a:stretch>
            <a:fillRect/>
          </a:stretch>
        </p:blipFill>
        <p:spPr>
          <a:xfrm>
            <a:off x="6291072" y="1839220"/>
            <a:ext cx="5737809" cy="4927340"/>
          </a:xfrm>
          <a:prstGeom prst="rect">
            <a:avLst/>
          </a:prstGeom>
        </p:spPr>
      </p:pic>
      <p:pic>
        <p:nvPicPr>
          <p:cNvPr id="7" name="Imagen 6" descr="Resultado de imagen para roberto suaza marquinez"/>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3155691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70341" y="726141"/>
            <a:ext cx="7280774" cy="3867374"/>
          </a:xfrm>
        </p:spPr>
        <p:txBody>
          <a:bodyPr>
            <a:noAutofit/>
          </a:bodyPr>
          <a:lstStyle/>
          <a:p>
            <a:pPr algn="just"/>
            <a:r>
              <a:rPr lang="es-CO" sz="2800" b="1" dirty="0" smtClean="0"/>
              <a:t>2. La </a:t>
            </a:r>
            <a:r>
              <a:rPr lang="es-CO" sz="2800" b="1" dirty="0"/>
              <a:t>acción</a:t>
            </a:r>
            <a:r>
              <a:rPr lang="es-CO" sz="2800" dirty="0"/>
              <a:t>: Está formada por todos los acontecimientos y situaciones que componen una historia. Dichos acontecimientos se pueden organizar en núcleos con cierta autonomía, llamados </a:t>
            </a:r>
            <a:r>
              <a:rPr lang="es-CO" sz="2800" b="1" dirty="0"/>
              <a:t>episodios</a:t>
            </a:r>
            <a:r>
              <a:rPr lang="es-CO" sz="2800" dirty="0"/>
              <a:t>.</a:t>
            </a:r>
          </a:p>
          <a:p>
            <a:pPr algn="just"/>
            <a:r>
              <a:rPr lang="es-CO" sz="2800" b="1" dirty="0" smtClean="0"/>
              <a:t>3. Los </a:t>
            </a:r>
            <a:r>
              <a:rPr lang="es-CO" sz="2800" b="1" dirty="0"/>
              <a:t>personajes</a:t>
            </a:r>
            <a:r>
              <a:rPr lang="es-CO" sz="2800" dirty="0"/>
              <a:t>: Son aquellos que realizan las acciones que cuenta el narrador. </a:t>
            </a:r>
            <a:br>
              <a:rPr lang="es-CO" sz="2800" dirty="0"/>
            </a:br>
            <a:r>
              <a:rPr lang="es-CO" sz="2800" dirty="0"/>
              <a:t>Por su importancia en el desarrollo de dicha acción, los personajes pueden ser </a:t>
            </a:r>
            <a:r>
              <a:rPr lang="es-CO" sz="2800" b="1" dirty="0"/>
              <a:t>principales</a:t>
            </a:r>
            <a:r>
              <a:rPr lang="es-CO" sz="2800" dirty="0"/>
              <a:t> o </a:t>
            </a:r>
            <a:r>
              <a:rPr lang="es-CO" sz="2800" b="1" dirty="0"/>
              <a:t>secundarios</a:t>
            </a:r>
            <a:r>
              <a:rPr lang="es-CO" sz="2800" dirty="0"/>
              <a:t>. Dentro de los principales se encuentra el </a:t>
            </a:r>
            <a:r>
              <a:rPr lang="es-CO" sz="2800" b="1" dirty="0"/>
              <a:t>protagonista</a:t>
            </a:r>
            <a:r>
              <a:rPr lang="es-CO" sz="2800" dirty="0"/>
              <a:t>, que es el personaje más importante de todos y el </a:t>
            </a:r>
            <a:r>
              <a:rPr lang="es-CO" sz="2800" b="1" dirty="0"/>
              <a:t>antagonista</a:t>
            </a:r>
            <a:r>
              <a:rPr lang="es-CO" sz="2800" dirty="0"/>
              <a:t> que es el oponente al protagonista.</a:t>
            </a:r>
          </a:p>
          <a:p>
            <a:pPr algn="just"/>
            <a:r>
              <a:rPr lang="es-CO" sz="2800" dirty="0"/>
              <a:t/>
            </a:r>
            <a:br>
              <a:rPr lang="es-CO" sz="2800" dirty="0"/>
            </a:br>
            <a:endParaRPr lang="es-CO" sz="2800" dirty="0"/>
          </a:p>
        </p:txBody>
      </p:sp>
      <p:pic>
        <p:nvPicPr>
          <p:cNvPr id="4" name="Picture 6"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0057" y="1301676"/>
            <a:ext cx="3370096" cy="39050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Resultado de imagen para roberto suaza marquinez"/>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4066451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lgn="ctr"/>
            <a:r>
              <a:rPr lang="es-CO" dirty="0" err="1" smtClean="0"/>
              <a:t>webgrafía</a:t>
            </a:r>
            <a:endParaRPr lang="es-CO" dirty="0"/>
          </a:p>
        </p:txBody>
      </p:sp>
      <p:sp>
        <p:nvSpPr>
          <p:cNvPr id="6" name="Rectángulo 5"/>
          <p:cNvSpPr/>
          <p:nvPr/>
        </p:nvSpPr>
        <p:spPr>
          <a:xfrm>
            <a:off x="895036" y="3341149"/>
            <a:ext cx="3869521" cy="369332"/>
          </a:xfrm>
          <a:prstGeom prst="rect">
            <a:avLst/>
          </a:prstGeom>
        </p:spPr>
        <p:txBody>
          <a:bodyPr wrap="none">
            <a:spAutoFit/>
          </a:bodyPr>
          <a:lstStyle/>
          <a:p>
            <a:r>
              <a:rPr lang="es-CO" dirty="0">
                <a:hlinkClick r:id="rId2"/>
              </a:rPr>
              <a:t>https://definicion.de/texto-publicitario/</a:t>
            </a:r>
            <a:endParaRPr lang="es-CO" dirty="0"/>
          </a:p>
        </p:txBody>
      </p:sp>
      <p:sp>
        <p:nvSpPr>
          <p:cNvPr id="7" name="Rectángulo 6"/>
          <p:cNvSpPr/>
          <p:nvPr/>
        </p:nvSpPr>
        <p:spPr>
          <a:xfrm>
            <a:off x="895036" y="3836003"/>
            <a:ext cx="2725618" cy="369332"/>
          </a:xfrm>
          <a:prstGeom prst="rect">
            <a:avLst/>
          </a:prstGeom>
        </p:spPr>
        <p:txBody>
          <a:bodyPr wrap="none">
            <a:spAutoFit/>
          </a:bodyPr>
          <a:lstStyle/>
          <a:p>
            <a:r>
              <a:rPr lang="es-CO" dirty="0">
                <a:hlinkClick r:id="rId3"/>
              </a:rPr>
              <a:t>https://concepto.de/comic/</a:t>
            </a:r>
            <a:endParaRPr lang="es-CO" dirty="0"/>
          </a:p>
        </p:txBody>
      </p:sp>
      <p:sp>
        <p:nvSpPr>
          <p:cNvPr id="8" name="Rectángulo 7"/>
          <p:cNvSpPr/>
          <p:nvPr/>
        </p:nvSpPr>
        <p:spPr>
          <a:xfrm>
            <a:off x="895036" y="2814023"/>
            <a:ext cx="5251694" cy="369332"/>
          </a:xfrm>
          <a:prstGeom prst="rect">
            <a:avLst/>
          </a:prstGeom>
        </p:spPr>
        <p:txBody>
          <a:bodyPr wrap="none">
            <a:spAutoFit/>
          </a:bodyPr>
          <a:lstStyle/>
          <a:p>
            <a:r>
              <a:rPr lang="es-CO" dirty="0">
                <a:hlinkClick r:id="rId4"/>
              </a:rPr>
              <a:t>https://www.significados.com/comunicacion-no-verbal/</a:t>
            </a:r>
            <a:endParaRPr lang="es-CO" dirty="0"/>
          </a:p>
        </p:txBody>
      </p:sp>
      <p:sp>
        <p:nvSpPr>
          <p:cNvPr id="9" name="Rectángulo 8"/>
          <p:cNvSpPr/>
          <p:nvPr/>
        </p:nvSpPr>
        <p:spPr>
          <a:xfrm>
            <a:off x="895036" y="2319172"/>
            <a:ext cx="4671151" cy="369332"/>
          </a:xfrm>
          <a:prstGeom prst="rect">
            <a:avLst/>
          </a:prstGeom>
        </p:spPr>
        <p:txBody>
          <a:bodyPr wrap="none">
            <a:spAutoFit/>
          </a:bodyPr>
          <a:lstStyle/>
          <a:p>
            <a:r>
              <a:rPr lang="es-CO" dirty="0">
                <a:hlinkClick r:id="rId5"/>
              </a:rPr>
              <a:t>https://www.significados.com/texto-informativo/</a:t>
            </a:r>
            <a:endParaRPr lang="es-CO" dirty="0"/>
          </a:p>
        </p:txBody>
      </p:sp>
      <p:sp>
        <p:nvSpPr>
          <p:cNvPr id="10" name="Rectángulo 9"/>
          <p:cNvSpPr/>
          <p:nvPr/>
        </p:nvSpPr>
        <p:spPr>
          <a:xfrm>
            <a:off x="895036" y="1810533"/>
            <a:ext cx="6620075" cy="369332"/>
          </a:xfrm>
          <a:prstGeom prst="rect">
            <a:avLst/>
          </a:prstGeom>
        </p:spPr>
        <p:txBody>
          <a:bodyPr wrap="square">
            <a:spAutoFit/>
          </a:bodyPr>
          <a:lstStyle/>
          <a:p>
            <a:r>
              <a:rPr lang="es-CO" dirty="0">
                <a:hlinkClick r:id="rId6"/>
              </a:rPr>
              <a:t>http://recursos.cnice.mec.es/lengua/profesores/eso1/t2/teoria_5.htm</a:t>
            </a:r>
            <a:endParaRPr lang="es-CO" dirty="0"/>
          </a:p>
        </p:txBody>
      </p:sp>
      <p:sp>
        <p:nvSpPr>
          <p:cNvPr id="12" name="Rectángulo 11"/>
          <p:cNvSpPr/>
          <p:nvPr/>
        </p:nvSpPr>
        <p:spPr>
          <a:xfrm>
            <a:off x="895036" y="4373458"/>
            <a:ext cx="4720651" cy="369332"/>
          </a:xfrm>
          <a:prstGeom prst="rect">
            <a:avLst/>
          </a:prstGeom>
        </p:spPr>
        <p:txBody>
          <a:bodyPr wrap="none">
            <a:spAutoFit/>
          </a:bodyPr>
          <a:lstStyle/>
          <a:p>
            <a:r>
              <a:rPr lang="es-CO" dirty="0">
                <a:hlinkClick r:id="rId7"/>
              </a:rPr>
              <a:t>https://www.youtube.com/watch?v=iKKYma-ol7o</a:t>
            </a:r>
            <a:endParaRPr lang="es-CO" dirty="0"/>
          </a:p>
        </p:txBody>
      </p:sp>
      <p:sp>
        <p:nvSpPr>
          <p:cNvPr id="13" name="Rectángulo 12"/>
          <p:cNvSpPr/>
          <p:nvPr/>
        </p:nvSpPr>
        <p:spPr>
          <a:xfrm>
            <a:off x="895036" y="4900584"/>
            <a:ext cx="4879349" cy="369332"/>
          </a:xfrm>
          <a:prstGeom prst="rect">
            <a:avLst/>
          </a:prstGeom>
        </p:spPr>
        <p:txBody>
          <a:bodyPr wrap="none">
            <a:spAutoFit/>
          </a:bodyPr>
          <a:lstStyle/>
          <a:p>
            <a:r>
              <a:rPr lang="es-CO" dirty="0">
                <a:hlinkClick r:id="rId8"/>
              </a:rPr>
              <a:t>https://www.youtube.com/watch?v=Q9bh83Oc1lY</a:t>
            </a:r>
            <a:endParaRPr lang="es-CO" dirty="0"/>
          </a:p>
        </p:txBody>
      </p:sp>
    </p:spTree>
    <p:extLst>
      <p:ext uri="{BB962C8B-B14F-4D97-AF65-F5344CB8AC3E}">
        <p14:creationId xmlns:p14="http://schemas.microsoft.com/office/powerpoint/2010/main" val="3857154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905794" y="744323"/>
            <a:ext cx="10518826" cy="49552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None/>
              <a:tabLst/>
            </a:pPr>
            <a:r>
              <a:rPr lang="es-CO" altLang="es-CO" sz="2400" dirty="0" smtClean="0">
                <a:latin typeface="Verdana" panose="020B0604030504040204" pitchFamily="34" charset="0"/>
                <a:ea typeface="Verdana" panose="020B0604030504040204" pitchFamily="34" charset="0"/>
              </a:rPr>
              <a:t>4. </a:t>
            </a:r>
            <a:r>
              <a:rPr kumimoji="0" lang="es-CO" altLang="es-CO" sz="2400" b="1" i="0" u="none" strike="noStrike" cap="none" normalizeH="0" baseline="0" dirty="0" smtClean="0">
                <a:ln>
                  <a:noFill/>
                </a:ln>
                <a:solidFill>
                  <a:srgbClr val="000000"/>
                </a:solidFill>
                <a:effectLst/>
                <a:latin typeface="Verdana" panose="020B0604030504040204" pitchFamily="34" charset="0"/>
              </a:rPr>
              <a:t>La estructura</a:t>
            </a:r>
            <a:r>
              <a:rPr kumimoji="0" lang="es-CO" altLang="es-CO" sz="2400" b="0" i="0" u="none" strike="noStrike" cap="none" normalizeH="0" baseline="0" dirty="0" smtClean="0">
                <a:ln>
                  <a:noFill/>
                </a:ln>
                <a:solidFill>
                  <a:srgbClr val="000000"/>
                </a:solidFill>
                <a:effectLst/>
                <a:latin typeface="Verdana" panose="020B0604030504040204" pitchFamily="34" charset="0"/>
              </a:rPr>
              <a:t>: Este término se refiere a la organización de los elementos de la narración, los cuales están interrelacionados formando un todo. De manera general, distinguiremos tres partes en una narración:</a:t>
            </a:r>
          </a:p>
          <a:p>
            <a:pPr marL="0" marR="0" lvl="0" indent="0" algn="just" defTabSz="914400" rtl="0" eaLnBrk="0" fontAlgn="base" latinLnBrk="0" hangingPunct="0">
              <a:lnSpc>
                <a:spcPct val="100000"/>
              </a:lnSpc>
              <a:spcBef>
                <a:spcPct val="0"/>
              </a:spcBef>
              <a:spcAft>
                <a:spcPct val="0"/>
              </a:spcAft>
              <a:buClrTx/>
              <a:buSzTx/>
              <a:buNone/>
              <a:tabLst/>
            </a:pPr>
            <a:endParaRPr kumimoji="0" lang="es-CO" altLang="es-CO" sz="2000" b="0" i="0" u="none" strike="noStrike" cap="none" normalizeH="0" baseline="0" dirty="0" smtClean="0">
              <a:ln>
                <a:noFill/>
              </a:ln>
              <a:solidFill>
                <a:srgbClr val="000000"/>
              </a:solidFill>
              <a:effectLst/>
              <a:latin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altLang="es-CO" sz="2400" b="1" i="0" u="none" strike="noStrike" cap="none" normalizeH="0" baseline="0" dirty="0" smtClean="0">
                <a:ln>
                  <a:noFill/>
                </a:ln>
                <a:solidFill>
                  <a:schemeClr val="tx1"/>
                </a:solidFill>
                <a:effectLst/>
                <a:latin typeface="Verdana" panose="020B0604030504040204" pitchFamily="34" charset="0"/>
              </a:rPr>
              <a:t>Planteamiento</a:t>
            </a:r>
            <a:r>
              <a:rPr kumimoji="0" lang="es-CO" altLang="es-CO" sz="2400" b="0" i="0" u="none" strike="noStrike" cap="none" normalizeH="0" baseline="0" dirty="0" smtClean="0">
                <a:ln>
                  <a:noFill/>
                </a:ln>
                <a:solidFill>
                  <a:schemeClr val="tx1"/>
                </a:solidFill>
                <a:effectLst/>
                <a:latin typeface="Verdana" panose="020B0604030504040204" pitchFamily="34" charset="0"/>
              </a:rPr>
              <a:t>: Es la parte inicial del relato donde se proporciona la información necesaria para que se desencadene la acción posterior.</a:t>
            </a:r>
            <a:endParaRPr kumimoji="0" lang="es-CO" altLang="es-CO" sz="3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altLang="es-CO" sz="2400" b="1" i="0" u="none" strike="noStrike" cap="none" normalizeH="0" baseline="0" dirty="0" smtClean="0">
                <a:ln>
                  <a:noFill/>
                </a:ln>
                <a:solidFill>
                  <a:schemeClr val="tx1"/>
                </a:solidFill>
                <a:effectLst/>
                <a:latin typeface="Verdana" panose="020B0604030504040204" pitchFamily="34" charset="0"/>
              </a:rPr>
              <a:t>Nudo</a:t>
            </a:r>
            <a:r>
              <a:rPr kumimoji="0" lang="es-CO" altLang="es-CO" sz="2400" b="0" i="0" u="none" strike="noStrike" cap="none" normalizeH="0" baseline="0" dirty="0" smtClean="0">
                <a:ln>
                  <a:noFill/>
                </a:ln>
                <a:solidFill>
                  <a:schemeClr val="tx1"/>
                </a:solidFill>
                <a:effectLst/>
                <a:latin typeface="Verdana" panose="020B0604030504040204" pitchFamily="34" charset="0"/>
              </a:rPr>
              <a:t>: Es el momento de mayor complejidad de la historia y donde se continúa lo iniciado en el planteamiento.</a:t>
            </a:r>
            <a:endParaRPr kumimoji="0" lang="es-CO" altLang="es-CO" sz="3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altLang="es-CO" sz="2400" b="1" i="0" u="none" strike="noStrike" cap="none" normalizeH="0" baseline="0" dirty="0" smtClean="0">
                <a:ln>
                  <a:noFill/>
                </a:ln>
                <a:solidFill>
                  <a:schemeClr val="tx1"/>
                </a:solidFill>
                <a:effectLst/>
                <a:latin typeface="Verdana" panose="020B0604030504040204" pitchFamily="34" charset="0"/>
              </a:rPr>
              <a:t>Desenlace</a:t>
            </a:r>
            <a:r>
              <a:rPr kumimoji="0" lang="es-CO" altLang="es-CO" sz="2400" b="0" i="0" u="none" strike="noStrike" cap="none" normalizeH="0" baseline="0" dirty="0" smtClean="0">
                <a:ln>
                  <a:noFill/>
                </a:ln>
                <a:solidFill>
                  <a:schemeClr val="tx1"/>
                </a:solidFill>
                <a:effectLst/>
                <a:latin typeface="Verdana" panose="020B0604030504040204" pitchFamily="34" charset="0"/>
              </a:rPr>
              <a:t>: Es el episodio final en el que se resuelve o finalizan los conflictos. A veces el final puede quedar abierto.</a:t>
            </a:r>
            <a:endParaRPr kumimoji="0" lang="es-CO" altLang="es-CO" sz="3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3200" b="0" i="0" u="none" strike="noStrike" cap="none" normalizeH="0" baseline="0" dirty="0" smtClean="0">
              <a:ln>
                <a:noFill/>
              </a:ln>
              <a:solidFill>
                <a:schemeClr val="tx1"/>
              </a:solidFill>
              <a:effectLst/>
              <a:latin typeface="Arial" panose="020B0604020202020204" pitchFamily="34" charset="0"/>
            </a:endParaRPr>
          </a:p>
        </p:txBody>
      </p:sp>
      <p:pic>
        <p:nvPicPr>
          <p:cNvPr id="5" name="Imagen 4" descr="Resultado de imagen para roberto suaza marquinez"/>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55318" y="5604139"/>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2920579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05794" y="779929"/>
            <a:ext cx="10647919" cy="4023360"/>
          </a:xfrm>
        </p:spPr>
        <p:txBody>
          <a:bodyPr/>
          <a:lstStyle/>
          <a:p>
            <a:pPr algn="just"/>
            <a:r>
              <a:rPr lang="es-CO" sz="2400" b="1" dirty="0" smtClean="0"/>
              <a:t>5. Tiempo</a:t>
            </a:r>
            <a:r>
              <a:rPr lang="es-CO" sz="2400" dirty="0"/>
              <a:t>: Es el elemento de la narración que tiene en cuenta la duración, sucesión y ordenación en que se producen los distintos acontecimientos.</a:t>
            </a:r>
            <a:br>
              <a:rPr lang="es-CO" sz="2400" dirty="0"/>
            </a:br>
            <a:r>
              <a:rPr lang="es-CO" sz="2400" dirty="0"/>
              <a:t>El orden temporal en que se puede desarrollar la historia puede llevarse a cabo de </a:t>
            </a:r>
            <a:r>
              <a:rPr lang="es-CO" sz="2400" b="1" dirty="0"/>
              <a:t>forma lineal</a:t>
            </a:r>
            <a:r>
              <a:rPr lang="es-CO" sz="2400" dirty="0"/>
              <a:t> cuando se cuenta en el orden en el que sucedieron los hechos. A veces, el narrador altera el orden temporal anticipando o posponiendo hechos, con los que se produce una </a:t>
            </a:r>
            <a:r>
              <a:rPr lang="es-CO" sz="2400" b="1" dirty="0"/>
              <a:t>ruptura del orden cronológico</a:t>
            </a:r>
            <a:r>
              <a:rPr lang="es-CO" sz="2400" dirty="0"/>
              <a:t>.</a:t>
            </a:r>
            <a:br>
              <a:rPr lang="es-CO" sz="2400" dirty="0"/>
            </a:br>
            <a:r>
              <a:rPr lang="es-CO" sz="2400" dirty="0"/>
              <a:t>La duración del tiempo que se narra puede ser diverso: varios años, un día, unas horas...</a:t>
            </a:r>
          </a:p>
          <a:p>
            <a:pPr algn="just"/>
            <a:r>
              <a:rPr lang="es-CO" sz="2400" b="1" dirty="0" smtClean="0"/>
              <a:t>6. Espacio</a:t>
            </a:r>
            <a:r>
              <a:rPr lang="es-CO" sz="2400" dirty="0"/>
              <a:t>: Es el componente narrativo que se refiere al lugar en el que se desarrolla la acción y por el que se mueven los personajes. Puede haber espacios urbanos, rurales, domésticos, idealizados...</a:t>
            </a:r>
          </a:p>
          <a:p>
            <a:endParaRPr lang="es-CO" dirty="0"/>
          </a:p>
        </p:txBody>
      </p:sp>
      <p:pic>
        <p:nvPicPr>
          <p:cNvPr id="4" name="Picture 2" descr="Resultado de imagen para elementos de la narr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945" y="4399877"/>
            <a:ext cx="6076950" cy="223663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Resultado de imagen para roberto suaza marquinez"/>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794" y="5518196"/>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2511198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4800600" y="74614"/>
            <a:ext cx="2645276" cy="461665"/>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b="1" dirty="0" smtClean="0">
                <a:latin typeface="Arial" panose="020B0604020202020204" pitchFamily="34" charset="0"/>
              </a:rPr>
              <a:t>GÉNERO LÍRICO</a:t>
            </a:r>
            <a:endParaRPr lang="es-ES" altLang="es-CO" b="1" dirty="0">
              <a:latin typeface="Arial" panose="020B0604020202020204" pitchFamily="34" charset="0"/>
            </a:endParaRPr>
          </a:p>
        </p:txBody>
      </p:sp>
      <p:sp>
        <p:nvSpPr>
          <p:cNvPr id="2051" name="Text Box 10">
            <a:hlinkClick r:id="rId2" action="ppaction://hlinksldjump"/>
          </p:cNvPr>
          <p:cNvSpPr txBox="1">
            <a:spLocks noChangeArrowheads="1"/>
          </p:cNvSpPr>
          <p:nvPr/>
        </p:nvSpPr>
        <p:spPr bwMode="auto">
          <a:xfrm>
            <a:off x="407433" y="1012884"/>
            <a:ext cx="1341521" cy="338554"/>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600" b="1" dirty="0" smtClean="0">
                <a:latin typeface="Arial" panose="020B0604020202020204" pitchFamily="34" charset="0"/>
              </a:rPr>
              <a:t>CONCEPTO</a:t>
            </a:r>
            <a:endParaRPr lang="es-ES" altLang="es-CO" sz="1600" b="1" dirty="0">
              <a:latin typeface="Arial" panose="020B0604020202020204" pitchFamily="34" charset="0"/>
            </a:endParaRPr>
          </a:p>
        </p:txBody>
      </p:sp>
      <p:sp>
        <p:nvSpPr>
          <p:cNvPr id="2053" name="Text Box 12"/>
          <p:cNvSpPr txBox="1">
            <a:spLocks noChangeArrowheads="1"/>
          </p:cNvSpPr>
          <p:nvPr/>
        </p:nvSpPr>
        <p:spPr bwMode="auto">
          <a:xfrm>
            <a:off x="4181379" y="2104269"/>
            <a:ext cx="3724096" cy="338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 altLang="es-CO" sz="1600" b="1" dirty="0">
                <a:latin typeface="Comic Sans MS" panose="030F0702030302020204" pitchFamily="66" charset="0"/>
              </a:rPr>
              <a:t>¿cómo se escribe un texto poético?</a:t>
            </a:r>
            <a:endParaRPr lang="es-ES" altLang="es-CO" sz="1600" b="1" dirty="0">
              <a:latin typeface="Arial" panose="020B0604020202020204" pitchFamily="34" charset="0"/>
            </a:endParaRPr>
          </a:p>
        </p:txBody>
      </p:sp>
      <p:sp>
        <p:nvSpPr>
          <p:cNvPr id="2058" name="Line 17"/>
          <p:cNvSpPr>
            <a:spLocks noChangeShapeType="1"/>
          </p:cNvSpPr>
          <p:nvPr/>
        </p:nvSpPr>
        <p:spPr bwMode="auto">
          <a:xfrm flipH="1">
            <a:off x="2477731" y="2862247"/>
            <a:ext cx="2243355" cy="41486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2059" name="Line 18"/>
          <p:cNvSpPr>
            <a:spLocks noChangeShapeType="1"/>
          </p:cNvSpPr>
          <p:nvPr/>
        </p:nvSpPr>
        <p:spPr bwMode="auto">
          <a:xfrm flipH="1">
            <a:off x="4442908" y="2885862"/>
            <a:ext cx="1053089" cy="40576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2060" name="Line 19"/>
          <p:cNvSpPr>
            <a:spLocks noChangeShapeType="1"/>
          </p:cNvSpPr>
          <p:nvPr/>
        </p:nvSpPr>
        <p:spPr bwMode="auto">
          <a:xfrm>
            <a:off x="6680498" y="2883049"/>
            <a:ext cx="1089155" cy="39115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2061" name="Line 20"/>
          <p:cNvSpPr>
            <a:spLocks noChangeShapeType="1"/>
          </p:cNvSpPr>
          <p:nvPr/>
        </p:nvSpPr>
        <p:spPr bwMode="auto">
          <a:xfrm>
            <a:off x="7309659" y="2838104"/>
            <a:ext cx="3025160" cy="4291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2062" name="Line 21"/>
          <p:cNvSpPr>
            <a:spLocks noChangeShapeType="1"/>
          </p:cNvSpPr>
          <p:nvPr/>
        </p:nvSpPr>
        <p:spPr bwMode="auto">
          <a:xfrm>
            <a:off x="1513962" y="3645570"/>
            <a:ext cx="0" cy="3331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2063" name="Line 22"/>
          <p:cNvSpPr>
            <a:spLocks noChangeShapeType="1"/>
          </p:cNvSpPr>
          <p:nvPr/>
        </p:nvSpPr>
        <p:spPr bwMode="auto">
          <a:xfrm flipH="1">
            <a:off x="5834755" y="2864708"/>
            <a:ext cx="6375" cy="4094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2064" name="Line 23"/>
          <p:cNvSpPr>
            <a:spLocks noChangeShapeType="1"/>
          </p:cNvSpPr>
          <p:nvPr/>
        </p:nvSpPr>
        <p:spPr bwMode="auto">
          <a:xfrm flipH="1">
            <a:off x="6357216" y="4184864"/>
            <a:ext cx="1206583" cy="7298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2065" name="Line 24"/>
          <p:cNvSpPr>
            <a:spLocks noChangeShapeType="1"/>
          </p:cNvSpPr>
          <p:nvPr/>
        </p:nvSpPr>
        <p:spPr bwMode="auto">
          <a:xfrm>
            <a:off x="7681912" y="4177418"/>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2066" name="Text Box 25"/>
          <p:cNvSpPr txBox="1">
            <a:spLocks noChangeArrowheads="1"/>
          </p:cNvSpPr>
          <p:nvPr/>
        </p:nvSpPr>
        <p:spPr bwMode="auto">
          <a:xfrm>
            <a:off x="1098727" y="3935656"/>
            <a:ext cx="89159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000" dirty="0" smtClean="0">
                <a:latin typeface="Arial" panose="020B0604020202020204" pitchFamily="34" charset="0"/>
              </a:rPr>
              <a:t>Se ubica en </a:t>
            </a:r>
            <a:endParaRPr lang="es-ES" altLang="es-CO" sz="1000" dirty="0">
              <a:latin typeface="Arial" panose="020B0604020202020204" pitchFamily="34" charset="0"/>
            </a:endParaRPr>
          </a:p>
        </p:txBody>
      </p:sp>
      <p:sp>
        <p:nvSpPr>
          <p:cNvPr id="2068" name="Text Box 30">
            <a:hlinkClick r:id="rId2" action="ppaction://hlinksldjump"/>
          </p:cNvPr>
          <p:cNvSpPr txBox="1">
            <a:spLocks noChangeArrowheads="1"/>
          </p:cNvSpPr>
          <p:nvPr/>
        </p:nvSpPr>
        <p:spPr bwMode="auto">
          <a:xfrm>
            <a:off x="3358637" y="4502164"/>
            <a:ext cx="926524" cy="307777"/>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400" dirty="0" smtClean="0">
                <a:latin typeface="Arial" panose="020B0604020202020204" pitchFamily="34" charset="0"/>
              </a:rPr>
              <a:t>LA ODA</a:t>
            </a:r>
            <a:endParaRPr lang="es-ES" altLang="es-CO" sz="1400" dirty="0">
              <a:latin typeface="Arial" panose="020B0604020202020204" pitchFamily="34" charset="0"/>
            </a:endParaRPr>
          </a:p>
        </p:txBody>
      </p:sp>
      <p:sp>
        <p:nvSpPr>
          <p:cNvPr id="2069" name="Text Box 31">
            <a:hlinkClick r:id="rId3" action="ppaction://hlinksldjump"/>
          </p:cNvPr>
          <p:cNvSpPr txBox="1">
            <a:spLocks noChangeArrowheads="1"/>
          </p:cNvSpPr>
          <p:nvPr/>
        </p:nvSpPr>
        <p:spPr bwMode="auto">
          <a:xfrm>
            <a:off x="5680076" y="4914709"/>
            <a:ext cx="1093313" cy="307777"/>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400" dirty="0" smtClean="0">
                <a:latin typeface="Arial" panose="020B0604020202020204" pitchFamily="34" charset="0"/>
              </a:rPr>
              <a:t>LA ELEGÍA</a:t>
            </a:r>
            <a:endParaRPr lang="es-ES" altLang="es-CO" sz="1400" dirty="0">
              <a:latin typeface="Arial" panose="020B0604020202020204" pitchFamily="34" charset="0"/>
            </a:endParaRPr>
          </a:p>
        </p:txBody>
      </p:sp>
      <p:sp>
        <p:nvSpPr>
          <p:cNvPr id="2072" name="Line 34"/>
          <p:cNvSpPr>
            <a:spLocks noChangeShapeType="1"/>
          </p:cNvSpPr>
          <p:nvPr/>
        </p:nvSpPr>
        <p:spPr bwMode="auto">
          <a:xfrm flipH="1">
            <a:off x="3963345" y="3997884"/>
            <a:ext cx="3341521" cy="4721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2075" name="Text Box 38"/>
          <p:cNvSpPr txBox="1">
            <a:spLocks noChangeArrowheads="1"/>
          </p:cNvSpPr>
          <p:nvPr/>
        </p:nvSpPr>
        <p:spPr bwMode="auto">
          <a:xfrm>
            <a:off x="7292619" y="3931197"/>
            <a:ext cx="18197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000" dirty="0">
                <a:latin typeface="Arial" panose="020B0604020202020204" pitchFamily="34" charset="0"/>
              </a:rPr>
              <a:t>Se </a:t>
            </a:r>
            <a:r>
              <a:rPr lang="es-ES_tradnl" altLang="es-CO" sz="1000" dirty="0" smtClean="0">
                <a:latin typeface="Arial" panose="020B0604020202020204" pitchFamily="34" charset="0"/>
              </a:rPr>
              <a:t>encuentran los siguientes</a:t>
            </a:r>
            <a:endParaRPr lang="es-ES" altLang="es-CO" sz="1000" dirty="0">
              <a:latin typeface="Arial" panose="020B0604020202020204" pitchFamily="34" charset="0"/>
            </a:endParaRPr>
          </a:p>
        </p:txBody>
      </p:sp>
      <p:sp>
        <p:nvSpPr>
          <p:cNvPr id="2076" name="Text Box 39"/>
          <p:cNvSpPr txBox="1">
            <a:spLocks noChangeArrowheads="1"/>
          </p:cNvSpPr>
          <p:nvPr/>
        </p:nvSpPr>
        <p:spPr bwMode="auto">
          <a:xfrm>
            <a:off x="5518010" y="1521023"/>
            <a:ext cx="994055" cy="338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600" dirty="0" smtClean="0">
                <a:latin typeface="Arial" panose="020B0604020202020204" pitchFamily="34" charset="0"/>
              </a:rPr>
              <a:t>POESÍA </a:t>
            </a:r>
            <a:endParaRPr lang="es-ES" altLang="es-CO" sz="1600" dirty="0">
              <a:latin typeface="Arial" panose="020B0604020202020204" pitchFamily="34" charset="0"/>
            </a:endParaRPr>
          </a:p>
        </p:txBody>
      </p:sp>
      <p:sp>
        <p:nvSpPr>
          <p:cNvPr id="2078" name="Line 41"/>
          <p:cNvSpPr>
            <a:spLocks noChangeShapeType="1"/>
          </p:cNvSpPr>
          <p:nvPr/>
        </p:nvSpPr>
        <p:spPr bwMode="auto">
          <a:xfrm>
            <a:off x="6006648" y="1859577"/>
            <a:ext cx="0" cy="2232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2079" name="Text Box 42">
            <a:hlinkClick r:id="rId4" action="ppaction://hlinksldjump"/>
          </p:cNvPr>
          <p:cNvSpPr txBox="1">
            <a:spLocks noChangeArrowheads="1"/>
          </p:cNvSpPr>
          <p:nvPr/>
        </p:nvSpPr>
        <p:spPr bwMode="auto">
          <a:xfrm>
            <a:off x="4231373" y="4914710"/>
            <a:ext cx="1243995" cy="307777"/>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400" b="1" dirty="0" smtClean="0">
                <a:latin typeface="Arial" panose="020B0604020202020204" pitchFamily="34" charset="0"/>
              </a:rPr>
              <a:t>LA ÉGLOGA</a:t>
            </a:r>
            <a:endParaRPr lang="es-ES" altLang="es-CO" sz="1400" b="1" dirty="0">
              <a:latin typeface="Arial" panose="020B0604020202020204" pitchFamily="34" charset="0"/>
            </a:endParaRPr>
          </a:p>
        </p:txBody>
      </p:sp>
      <p:sp>
        <p:nvSpPr>
          <p:cNvPr id="2081" name="Line 45"/>
          <p:cNvSpPr>
            <a:spLocks noChangeShapeType="1"/>
          </p:cNvSpPr>
          <p:nvPr/>
        </p:nvSpPr>
        <p:spPr bwMode="auto">
          <a:xfrm flipH="1">
            <a:off x="4996742" y="4146219"/>
            <a:ext cx="2395106" cy="7509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2088" name="Line 52"/>
          <p:cNvSpPr>
            <a:spLocks noChangeShapeType="1"/>
          </p:cNvSpPr>
          <p:nvPr/>
        </p:nvSpPr>
        <p:spPr bwMode="auto">
          <a:xfrm flipH="1">
            <a:off x="1044842" y="304798"/>
            <a:ext cx="3755755" cy="6722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2089" name="Line 53"/>
          <p:cNvSpPr>
            <a:spLocks noChangeShapeType="1"/>
          </p:cNvSpPr>
          <p:nvPr/>
        </p:nvSpPr>
        <p:spPr bwMode="auto">
          <a:xfrm>
            <a:off x="7448681" y="338178"/>
            <a:ext cx="2381119" cy="57819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2095" name="Line 59"/>
          <p:cNvSpPr>
            <a:spLocks noChangeShapeType="1"/>
          </p:cNvSpPr>
          <p:nvPr/>
        </p:nvSpPr>
        <p:spPr bwMode="auto">
          <a:xfrm>
            <a:off x="8916729" y="4177417"/>
            <a:ext cx="1104141" cy="7197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2102" name="Line 67"/>
          <p:cNvSpPr>
            <a:spLocks noChangeShapeType="1"/>
          </p:cNvSpPr>
          <p:nvPr/>
        </p:nvSpPr>
        <p:spPr bwMode="auto">
          <a:xfrm>
            <a:off x="6006648" y="535354"/>
            <a:ext cx="0" cy="9856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56" name="Text Box 10">
            <a:hlinkClick r:id="rId5" action="ppaction://hlinksldjump"/>
          </p:cNvPr>
          <p:cNvSpPr txBox="1">
            <a:spLocks noChangeArrowheads="1"/>
          </p:cNvSpPr>
          <p:nvPr/>
        </p:nvSpPr>
        <p:spPr bwMode="auto">
          <a:xfrm>
            <a:off x="2306746" y="1044979"/>
            <a:ext cx="1051891" cy="338554"/>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600" b="1" dirty="0" smtClean="0">
                <a:latin typeface="Arial" panose="020B0604020202020204" pitchFamily="34" charset="0"/>
              </a:rPr>
              <a:t>ORIGEN </a:t>
            </a:r>
            <a:endParaRPr lang="es-ES" altLang="es-CO" sz="1600" b="1" dirty="0">
              <a:latin typeface="Arial" panose="020B0604020202020204" pitchFamily="34" charset="0"/>
            </a:endParaRPr>
          </a:p>
        </p:txBody>
      </p:sp>
      <p:sp>
        <p:nvSpPr>
          <p:cNvPr id="58" name="Line 52"/>
          <p:cNvSpPr>
            <a:spLocks noChangeShapeType="1"/>
          </p:cNvSpPr>
          <p:nvPr/>
        </p:nvSpPr>
        <p:spPr bwMode="auto">
          <a:xfrm flipH="1">
            <a:off x="4662486" y="535354"/>
            <a:ext cx="1105157" cy="41162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59" name="Line 52"/>
          <p:cNvSpPr>
            <a:spLocks noChangeShapeType="1"/>
          </p:cNvSpPr>
          <p:nvPr/>
        </p:nvSpPr>
        <p:spPr bwMode="auto">
          <a:xfrm>
            <a:off x="6457288" y="547044"/>
            <a:ext cx="1099633" cy="36126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60" name="Text Box 33"/>
          <p:cNvSpPr txBox="1">
            <a:spLocks noChangeArrowheads="1"/>
          </p:cNvSpPr>
          <p:nvPr/>
        </p:nvSpPr>
        <p:spPr bwMode="auto">
          <a:xfrm>
            <a:off x="4662486" y="2700919"/>
            <a:ext cx="276069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 altLang="es-CO" sz="1000" dirty="0">
                <a:latin typeface="Arial" panose="020B0604020202020204" pitchFamily="34" charset="0"/>
                <a:cs typeface="Arial" panose="020B0604020202020204" pitchFamily="34" charset="0"/>
              </a:rPr>
              <a:t>Debemos tener en cuenta que se escriben en</a:t>
            </a:r>
          </a:p>
        </p:txBody>
      </p:sp>
      <p:sp>
        <p:nvSpPr>
          <p:cNvPr id="62" name="Line 41"/>
          <p:cNvSpPr>
            <a:spLocks noChangeShapeType="1"/>
          </p:cNvSpPr>
          <p:nvPr/>
        </p:nvSpPr>
        <p:spPr bwMode="auto">
          <a:xfrm flipH="1">
            <a:off x="6006648" y="2442823"/>
            <a:ext cx="0" cy="27588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63" name="Text Box 16"/>
          <p:cNvSpPr txBox="1">
            <a:spLocks noChangeArrowheads="1"/>
          </p:cNvSpPr>
          <p:nvPr/>
        </p:nvSpPr>
        <p:spPr bwMode="auto">
          <a:xfrm>
            <a:off x="6701582" y="3308932"/>
            <a:ext cx="2824748"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 altLang="es-CO" sz="1400" b="1" dirty="0" smtClean="0">
                <a:latin typeface="Arial" panose="020B0604020202020204" pitchFamily="34" charset="0"/>
                <a:cs typeface="Arial" panose="020B0604020202020204" pitchFamily="34" charset="0"/>
              </a:rPr>
              <a:t>ALGUNOS TEXTOS POÉTICOS</a:t>
            </a:r>
            <a:endParaRPr lang="es-ES" altLang="es-CO" sz="1400" b="1" dirty="0">
              <a:latin typeface="Arial" panose="020B0604020202020204" pitchFamily="34" charset="0"/>
              <a:cs typeface="Arial" panose="020B0604020202020204" pitchFamily="34" charset="0"/>
            </a:endParaRPr>
          </a:p>
        </p:txBody>
      </p:sp>
      <p:sp>
        <p:nvSpPr>
          <p:cNvPr id="64" name="Text Box 10">
            <a:hlinkClick r:id="rId6" action="ppaction://hlinksldjump"/>
          </p:cNvPr>
          <p:cNvSpPr txBox="1">
            <a:spLocks noChangeArrowheads="1"/>
          </p:cNvSpPr>
          <p:nvPr/>
        </p:nvSpPr>
        <p:spPr bwMode="auto">
          <a:xfrm>
            <a:off x="3723815" y="1033897"/>
            <a:ext cx="2210862" cy="338554"/>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es-CO" sz="1600" b="1" dirty="0" smtClean="0">
                <a:latin typeface="Arial" panose="020B0604020202020204" pitchFamily="34" charset="0"/>
              </a:rPr>
              <a:t>TRANSFORMACIÓN </a:t>
            </a:r>
            <a:endParaRPr lang="es-ES" altLang="es-CO" sz="1600" b="1" dirty="0">
              <a:latin typeface="Arial" panose="020B0604020202020204" pitchFamily="34" charset="0"/>
            </a:endParaRPr>
          </a:p>
        </p:txBody>
      </p:sp>
      <p:sp>
        <p:nvSpPr>
          <p:cNvPr id="65" name="Text Box 10">
            <a:hlinkClick r:id="rId7" action="ppaction://hlinksldjump"/>
          </p:cNvPr>
          <p:cNvSpPr txBox="1">
            <a:spLocks noChangeArrowheads="1"/>
          </p:cNvSpPr>
          <p:nvPr/>
        </p:nvSpPr>
        <p:spPr bwMode="auto">
          <a:xfrm>
            <a:off x="6386253" y="1033897"/>
            <a:ext cx="2196435" cy="338554"/>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es-CO" sz="1600" b="1" dirty="0" smtClean="0">
                <a:latin typeface="Arial" panose="020B0604020202020204" pitchFamily="34" charset="0"/>
              </a:rPr>
              <a:t>CARACTERÍSTICAS </a:t>
            </a:r>
            <a:endParaRPr lang="es-ES" altLang="es-CO" sz="1600" b="1" dirty="0">
              <a:latin typeface="Arial" panose="020B0604020202020204" pitchFamily="34" charset="0"/>
            </a:endParaRPr>
          </a:p>
        </p:txBody>
      </p:sp>
      <p:sp>
        <p:nvSpPr>
          <p:cNvPr id="66" name="Line 52"/>
          <p:cNvSpPr>
            <a:spLocks noChangeShapeType="1"/>
          </p:cNvSpPr>
          <p:nvPr/>
        </p:nvSpPr>
        <p:spPr bwMode="auto">
          <a:xfrm flipH="1">
            <a:off x="2893436" y="546741"/>
            <a:ext cx="2321627" cy="49510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67" name="Text Box 10">
            <a:hlinkClick r:id="rId8" action="ppaction://hlinksldjump"/>
          </p:cNvPr>
          <p:cNvSpPr txBox="1">
            <a:spLocks noChangeArrowheads="1"/>
          </p:cNvSpPr>
          <p:nvPr/>
        </p:nvSpPr>
        <p:spPr bwMode="auto">
          <a:xfrm>
            <a:off x="8925564" y="1002891"/>
            <a:ext cx="1513043" cy="338554"/>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es-CO" sz="1600" b="1" dirty="0" smtClean="0">
                <a:latin typeface="Arial" panose="020B0604020202020204" pitchFamily="34" charset="0"/>
              </a:rPr>
              <a:t>ELEMENTOS </a:t>
            </a:r>
            <a:endParaRPr lang="es-ES" altLang="es-CO" sz="1600" b="1" dirty="0">
              <a:latin typeface="Arial" panose="020B0604020202020204" pitchFamily="34" charset="0"/>
            </a:endParaRPr>
          </a:p>
        </p:txBody>
      </p:sp>
      <p:sp>
        <p:nvSpPr>
          <p:cNvPr id="70" name="Text Box 50"/>
          <p:cNvSpPr txBox="1">
            <a:spLocks noChangeArrowheads="1"/>
          </p:cNvSpPr>
          <p:nvPr/>
        </p:nvSpPr>
        <p:spPr bwMode="auto">
          <a:xfrm>
            <a:off x="266241" y="4483501"/>
            <a:ext cx="2642070" cy="12741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0000"/>
              </a:lnSpc>
              <a:defRPr/>
            </a:pPr>
            <a:r>
              <a:rPr lang="es-ES" altLang="es-CO" sz="1600" dirty="0" smtClean="0"/>
              <a:t>-La </a:t>
            </a:r>
            <a:r>
              <a:rPr lang="es-ES" altLang="es-CO" sz="1600" dirty="0"/>
              <a:t>línea o renglón </a:t>
            </a:r>
            <a:endParaRPr lang="es-ES" altLang="es-CO" sz="1600" dirty="0" smtClean="0"/>
          </a:p>
          <a:p>
            <a:pPr algn="ctr">
              <a:lnSpc>
                <a:spcPct val="80000"/>
              </a:lnSpc>
              <a:defRPr/>
            </a:pPr>
            <a:r>
              <a:rPr lang="es-ES" altLang="es-CO" sz="1600" dirty="0" smtClean="0"/>
              <a:t>escrita </a:t>
            </a:r>
            <a:r>
              <a:rPr lang="es-ES" altLang="es-CO" sz="1600" dirty="0"/>
              <a:t>de un poema</a:t>
            </a:r>
            <a:r>
              <a:rPr lang="es-ES" altLang="es-CO" sz="1600" dirty="0" smtClean="0"/>
              <a:t>.</a:t>
            </a:r>
          </a:p>
          <a:p>
            <a:pPr algn="ctr">
              <a:lnSpc>
                <a:spcPct val="80000"/>
              </a:lnSpc>
              <a:defRPr/>
            </a:pPr>
            <a:endParaRPr lang="es-ES" altLang="es-CO" sz="1600" dirty="0" smtClean="0"/>
          </a:p>
          <a:p>
            <a:pPr algn="ctr">
              <a:lnSpc>
                <a:spcPct val="80000"/>
              </a:lnSpc>
              <a:defRPr/>
            </a:pPr>
            <a:r>
              <a:rPr lang="es-ES" altLang="es-CO" sz="1600" dirty="0" smtClean="0"/>
              <a:t>-</a:t>
            </a:r>
            <a:r>
              <a:rPr lang="es-ES" altLang="es-CO" sz="1600" dirty="0"/>
              <a:t>Esta  marcada por el cambio </a:t>
            </a:r>
            <a:endParaRPr lang="es-ES" altLang="es-CO" sz="1600" dirty="0" smtClean="0"/>
          </a:p>
          <a:p>
            <a:pPr algn="ctr">
              <a:lnSpc>
                <a:spcPct val="80000"/>
              </a:lnSpc>
              <a:defRPr/>
            </a:pPr>
            <a:r>
              <a:rPr lang="es-ES" altLang="es-CO" sz="1600" dirty="0" smtClean="0"/>
              <a:t>de </a:t>
            </a:r>
            <a:r>
              <a:rPr lang="es-ES" altLang="es-CO" sz="1600" dirty="0"/>
              <a:t>rima en los versos.</a:t>
            </a:r>
          </a:p>
          <a:p>
            <a:pPr algn="ctr">
              <a:lnSpc>
                <a:spcPct val="80000"/>
              </a:lnSpc>
              <a:defRPr/>
            </a:pPr>
            <a:endParaRPr lang="es-ES" altLang="es-CO" sz="1600" dirty="0"/>
          </a:p>
        </p:txBody>
      </p:sp>
      <p:sp>
        <p:nvSpPr>
          <p:cNvPr id="71" name="Line 21"/>
          <p:cNvSpPr>
            <a:spLocks noChangeShapeType="1"/>
          </p:cNvSpPr>
          <p:nvPr/>
        </p:nvSpPr>
        <p:spPr bwMode="auto">
          <a:xfrm>
            <a:off x="1512248" y="4107988"/>
            <a:ext cx="0" cy="3331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72" name="Text Box 10">
            <a:hlinkClick r:id="rId9" action="ppaction://hlinksldjump"/>
          </p:cNvPr>
          <p:cNvSpPr txBox="1">
            <a:spLocks noChangeArrowheads="1"/>
          </p:cNvSpPr>
          <p:nvPr/>
        </p:nvSpPr>
        <p:spPr bwMode="auto">
          <a:xfrm>
            <a:off x="488558" y="3311958"/>
            <a:ext cx="2111925" cy="338554"/>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 altLang="es-CO" sz="1600" b="1" dirty="0">
                <a:latin typeface="Arial" panose="020B0604020202020204" pitchFamily="34" charset="0"/>
                <a:cs typeface="Arial" panose="020B0604020202020204" pitchFamily="34" charset="0"/>
              </a:rPr>
              <a:t>VERSO </a:t>
            </a:r>
            <a:r>
              <a:rPr lang="es-CO" altLang="es-CO" sz="1600" b="1" dirty="0" smtClean="0">
                <a:latin typeface="Arial" panose="020B0604020202020204" pitchFamily="34" charset="0"/>
                <a:cs typeface="Arial" panose="020B0604020202020204" pitchFamily="34" charset="0"/>
              </a:rPr>
              <a:t>Y ESTROFA</a:t>
            </a:r>
            <a:endParaRPr lang="es-ES" altLang="es-CO" sz="1600" b="1" dirty="0">
              <a:latin typeface="Arial" panose="020B0604020202020204" pitchFamily="34" charset="0"/>
            </a:endParaRPr>
          </a:p>
        </p:txBody>
      </p:sp>
      <p:sp>
        <p:nvSpPr>
          <p:cNvPr id="73" name="Text Box 10">
            <a:hlinkClick r:id="rId10" action="ppaction://hlinksldjump"/>
          </p:cNvPr>
          <p:cNvSpPr txBox="1">
            <a:spLocks noChangeArrowheads="1"/>
          </p:cNvSpPr>
          <p:nvPr/>
        </p:nvSpPr>
        <p:spPr bwMode="auto">
          <a:xfrm>
            <a:off x="3124928" y="3302483"/>
            <a:ext cx="1751377" cy="338554"/>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es-CO" sz="1600" b="1" dirty="0">
                <a:latin typeface="Arial" panose="020B0604020202020204" pitchFamily="34" charset="0"/>
              </a:rPr>
              <a:t>RITMO Y RIMAS</a:t>
            </a:r>
            <a:endParaRPr lang="es-ES" altLang="es-CO" sz="1600" b="1" dirty="0">
              <a:latin typeface="Arial" panose="020B0604020202020204" pitchFamily="34" charset="0"/>
            </a:endParaRPr>
          </a:p>
        </p:txBody>
      </p:sp>
      <p:sp>
        <p:nvSpPr>
          <p:cNvPr id="74" name="Text Box 10">
            <a:hlinkClick r:id="rId11" action="ppaction://hlinksldjump"/>
          </p:cNvPr>
          <p:cNvSpPr txBox="1">
            <a:spLocks noChangeArrowheads="1"/>
          </p:cNvSpPr>
          <p:nvPr/>
        </p:nvSpPr>
        <p:spPr bwMode="auto">
          <a:xfrm>
            <a:off x="5215063" y="3274207"/>
            <a:ext cx="1217686" cy="338554"/>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es-CO" sz="1600" b="1" dirty="0">
                <a:latin typeface="Arial" panose="020B0604020202020204" pitchFamily="34" charset="0"/>
              </a:rPr>
              <a:t>MÉTRICA</a:t>
            </a:r>
            <a:endParaRPr lang="es-ES" altLang="es-CO" sz="1600" b="1" dirty="0">
              <a:latin typeface="Arial" panose="020B0604020202020204" pitchFamily="34" charset="0"/>
            </a:endParaRPr>
          </a:p>
        </p:txBody>
      </p:sp>
      <p:sp>
        <p:nvSpPr>
          <p:cNvPr id="75" name="Line 21"/>
          <p:cNvSpPr>
            <a:spLocks noChangeShapeType="1"/>
          </p:cNvSpPr>
          <p:nvPr/>
        </p:nvSpPr>
        <p:spPr bwMode="auto">
          <a:xfrm>
            <a:off x="8112883" y="3650512"/>
            <a:ext cx="0" cy="3331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76" name="Text Box 42">
            <a:hlinkClick r:id="rId4" action="ppaction://hlinksldjump"/>
          </p:cNvPr>
          <p:cNvSpPr txBox="1">
            <a:spLocks noChangeArrowheads="1"/>
          </p:cNvSpPr>
          <p:nvPr/>
        </p:nvSpPr>
        <p:spPr bwMode="auto">
          <a:xfrm>
            <a:off x="6988068" y="4927950"/>
            <a:ext cx="1215269" cy="307777"/>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400" b="1" dirty="0" smtClean="0">
                <a:latin typeface="Arial" panose="020B0604020202020204" pitchFamily="34" charset="0"/>
              </a:rPr>
              <a:t>EL SONETO</a:t>
            </a:r>
            <a:endParaRPr lang="es-ES" altLang="es-CO" sz="1400" b="1" dirty="0">
              <a:latin typeface="Arial" panose="020B0604020202020204" pitchFamily="34" charset="0"/>
            </a:endParaRPr>
          </a:p>
        </p:txBody>
      </p:sp>
      <p:sp>
        <p:nvSpPr>
          <p:cNvPr id="77" name="Line 24"/>
          <p:cNvSpPr>
            <a:spLocks noChangeShapeType="1"/>
          </p:cNvSpPr>
          <p:nvPr/>
        </p:nvSpPr>
        <p:spPr bwMode="auto">
          <a:xfrm>
            <a:off x="8768557" y="4135171"/>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78" name="Text Box 31">
            <a:hlinkClick r:id="rId3" action="ppaction://hlinksldjump"/>
          </p:cNvPr>
          <p:cNvSpPr txBox="1">
            <a:spLocks noChangeArrowheads="1"/>
          </p:cNvSpPr>
          <p:nvPr/>
        </p:nvSpPr>
        <p:spPr bwMode="auto">
          <a:xfrm>
            <a:off x="8556400" y="4939418"/>
            <a:ext cx="985911" cy="307777"/>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400" dirty="0" smtClean="0">
                <a:latin typeface="Arial" panose="020B0604020202020204" pitchFamily="34" charset="0"/>
              </a:rPr>
              <a:t>EL ZÉJEL</a:t>
            </a:r>
            <a:endParaRPr lang="es-ES" altLang="es-CO" sz="1400" dirty="0">
              <a:latin typeface="Arial" panose="020B0604020202020204" pitchFamily="34" charset="0"/>
            </a:endParaRPr>
          </a:p>
        </p:txBody>
      </p:sp>
      <p:sp>
        <p:nvSpPr>
          <p:cNvPr id="79" name="Text Box 42">
            <a:hlinkClick r:id="rId4" action="ppaction://hlinksldjump"/>
          </p:cNvPr>
          <p:cNvSpPr txBox="1">
            <a:spLocks noChangeArrowheads="1"/>
          </p:cNvSpPr>
          <p:nvPr/>
        </p:nvSpPr>
        <p:spPr bwMode="auto">
          <a:xfrm>
            <a:off x="9739156" y="4939418"/>
            <a:ext cx="1151277" cy="307777"/>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400" b="1" dirty="0" smtClean="0">
                <a:latin typeface="Arial" panose="020B0604020202020204" pitchFamily="34" charset="0"/>
              </a:rPr>
              <a:t>MADRIGAL</a:t>
            </a:r>
            <a:endParaRPr lang="es-ES" altLang="es-CO" sz="1400" b="1" dirty="0">
              <a:latin typeface="Arial" panose="020B0604020202020204" pitchFamily="34" charset="0"/>
            </a:endParaRPr>
          </a:p>
        </p:txBody>
      </p:sp>
      <p:sp>
        <p:nvSpPr>
          <p:cNvPr id="80" name="Text Box 31">
            <a:hlinkClick r:id="rId3" action="ppaction://hlinksldjump"/>
          </p:cNvPr>
          <p:cNvSpPr txBox="1">
            <a:spLocks noChangeArrowheads="1"/>
          </p:cNvSpPr>
          <p:nvPr/>
        </p:nvSpPr>
        <p:spPr bwMode="auto">
          <a:xfrm>
            <a:off x="11063847" y="4927950"/>
            <a:ext cx="1011815" cy="307777"/>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400" dirty="0" smtClean="0">
                <a:latin typeface="Arial" panose="020B0604020202020204" pitchFamily="34" charset="0"/>
              </a:rPr>
              <a:t>LETRILLA</a:t>
            </a:r>
            <a:endParaRPr lang="es-ES" altLang="es-CO" sz="1400" dirty="0">
              <a:latin typeface="Arial" panose="020B0604020202020204" pitchFamily="34" charset="0"/>
            </a:endParaRPr>
          </a:p>
        </p:txBody>
      </p:sp>
      <p:sp>
        <p:nvSpPr>
          <p:cNvPr id="81" name="Line 59"/>
          <p:cNvSpPr>
            <a:spLocks noChangeShapeType="1"/>
          </p:cNvSpPr>
          <p:nvPr/>
        </p:nvSpPr>
        <p:spPr bwMode="auto">
          <a:xfrm>
            <a:off x="9035391" y="4107988"/>
            <a:ext cx="2593625" cy="7891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82" name="Line 59"/>
          <p:cNvSpPr>
            <a:spLocks noChangeShapeType="1"/>
          </p:cNvSpPr>
          <p:nvPr/>
        </p:nvSpPr>
        <p:spPr bwMode="auto">
          <a:xfrm flipH="1">
            <a:off x="8351508" y="4151144"/>
            <a:ext cx="13756" cy="14858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dirty="0"/>
          </a:p>
        </p:txBody>
      </p:sp>
      <p:sp>
        <p:nvSpPr>
          <p:cNvPr id="83" name="Text Box 42">
            <a:hlinkClick r:id="rId4" action="ppaction://hlinksldjump"/>
          </p:cNvPr>
          <p:cNvSpPr txBox="1">
            <a:spLocks noChangeArrowheads="1"/>
          </p:cNvSpPr>
          <p:nvPr/>
        </p:nvSpPr>
        <p:spPr bwMode="auto">
          <a:xfrm>
            <a:off x="7423178" y="5675653"/>
            <a:ext cx="2121928" cy="307777"/>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CO" sz="1400" b="1" dirty="0" smtClean="0">
                <a:latin typeface="Arial" panose="020B0604020202020204" pitchFamily="34" charset="0"/>
              </a:rPr>
              <a:t>POESÍA INNOVADORA</a:t>
            </a:r>
            <a:endParaRPr lang="es-ES" altLang="es-CO" sz="1400" b="1" dirty="0">
              <a:latin typeface="Arial" panose="020B0604020202020204" pitchFamily="34" charset="0"/>
            </a:endParaRPr>
          </a:p>
        </p:txBody>
      </p:sp>
      <p:sp>
        <p:nvSpPr>
          <p:cNvPr id="84" name="Text Box 42">
            <a:hlinkClick r:id="rId4" action="ppaction://hlinksldjump"/>
          </p:cNvPr>
          <p:cNvSpPr txBox="1">
            <a:spLocks noChangeArrowheads="1"/>
          </p:cNvSpPr>
          <p:nvPr/>
        </p:nvSpPr>
        <p:spPr bwMode="auto">
          <a:xfrm>
            <a:off x="9739156" y="3308931"/>
            <a:ext cx="2121928" cy="307777"/>
          </a:xfrm>
          <a:prstGeom prst="rect">
            <a:avLst/>
          </a:prstGeom>
          <a:noFill/>
          <a:ln w="25400">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_tradnl" altLang="es-CO" sz="1400" b="1" dirty="0">
                <a:latin typeface="Arial" panose="020B0604020202020204" pitchFamily="34" charset="0"/>
              </a:rPr>
              <a:t>FIGURAS LITERARIAS</a:t>
            </a:r>
            <a:endParaRPr lang="es-ES" altLang="es-CO" sz="1400" b="1" dirty="0">
              <a:latin typeface="Arial" panose="020B0604020202020204" pitchFamily="34" charset="0"/>
            </a:endParaRPr>
          </a:p>
        </p:txBody>
      </p:sp>
      <p:pic>
        <p:nvPicPr>
          <p:cNvPr id="51" name="Imagen 50" descr="Resultado de imagen para roberto suaza marquinez"/>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212040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54624" y="0"/>
            <a:ext cx="5106988" cy="1219200"/>
          </a:xfrm>
        </p:spPr>
        <p:txBody>
          <a:bodyPr rtlCol="0"/>
          <a:lstStyle/>
          <a:p>
            <a:pPr rtl="0"/>
            <a:r>
              <a:rPr lang="es-ES" dirty="0" smtClean="0"/>
              <a:t>CONCEPTO DE LÍRICA </a:t>
            </a:r>
            <a:endParaRPr lang="es-ES" dirty="0"/>
          </a:p>
        </p:txBody>
      </p:sp>
      <p:sp>
        <p:nvSpPr>
          <p:cNvPr id="3" name="Marcador de posición de contenido 2"/>
          <p:cNvSpPr>
            <a:spLocks noGrp="1"/>
          </p:cNvSpPr>
          <p:nvPr>
            <p:ph sz="half" idx="1"/>
          </p:nvPr>
        </p:nvSpPr>
        <p:spPr>
          <a:xfrm>
            <a:off x="946671" y="1219200"/>
            <a:ext cx="5083885" cy="5002306"/>
          </a:xfrm>
        </p:spPr>
        <p:txBody>
          <a:bodyPr rtlCol="0">
            <a:normAutofit/>
          </a:bodyPr>
          <a:lstStyle/>
          <a:p>
            <a:pPr algn="just"/>
            <a:r>
              <a:rPr lang="es-CO" sz="2800" dirty="0"/>
              <a:t>La palabra "lírica" define todo aquello relativo o perteneciente a la lira, o a la poesía propia para el canto. Actualmente, se utiliza dicho concepto para definir uno de los tres principales géneros poéticos, que comprende las composiciones de carácter subjetivo y, en general, </a:t>
            </a:r>
            <a:r>
              <a:rPr lang="es-CO" sz="2800" b="1" dirty="0"/>
              <a:t>todas las obras en verso </a:t>
            </a:r>
            <a:r>
              <a:rPr lang="es-CO" sz="2800" dirty="0"/>
              <a:t>que no son épicas o dramáticas.</a:t>
            </a:r>
            <a:endParaRPr lang="es-ES" sz="2800" dirty="0"/>
          </a:p>
        </p:txBody>
      </p:sp>
      <p:graphicFrame>
        <p:nvGraphicFramePr>
          <p:cNvPr id="5" name="Marcador de posición de contenido 4"/>
          <p:cNvGraphicFramePr>
            <a:graphicFrameLocks noGrp="1"/>
          </p:cNvGraphicFramePr>
          <p:nvPr>
            <p:ph sz="half" idx="2"/>
            <p:extLst/>
          </p:nvPr>
        </p:nvGraphicFramePr>
        <p:xfrm>
          <a:off x="6347011" y="1750321"/>
          <a:ext cx="5497157" cy="3037633"/>
        </p:xfrm>
        <a:graphic>
          <a:graphicData uri="http://schemas.openxmlformats.org/drawingml/2006/table">
            <a:tbl>
              <a:tblPr firstRow="1" bandRow="1">
                <a:tableStyleId>{F5AB1C69-6EDB-4FF4-983F-18BD219EF322}</a:tableStyleId>
              </a:tblPr>
              <a:tblGrid>
                <a:gridCol w="2899829">
                  <a:extLst>
                    <a:ext uri="{9D8B030D-6E8A-4147-A177-3AD203B41FA5}">
                      <a16:colId xmlns:a16="http://schemas.microsoft.com/office/drawing/2014/main" val="20000"/>
                    </a:ext>
                  </a:extLst>
                </a:gridCol>
                <a:gridCol w="2597328">
                  <a:extLst>
                    <a:ext uri="{9D8B030D-6E8A-4147-A177-3AD203B41FA5}">
                      <a16:colId xmlns:a16="http://schemas.microsoft.com/office/drawing/2014/main" val="2031161320"/>
                    </a:ext>
                  </a:extLst>
                </a:gridCol>
              </a:tblGrid>
              <a:tr h="812593">
                <a:tc>
                  <a:txBody>
                    <a:bodyPr/>
                    <a:lstStyle/>
                    <a:p>
                      <a:pPr algn="ctr" rtl="0"/>
                      <a:r>
                        <a:rPr lang="es-CO" altLang="es-CO" noProof="0" dirty="0" smtClean="0">
                          <a:latin typeface="Comic Sans MS" panose="030F0702030302020204" pitchFamily="66" charset="0"/>
                        </a:rPr>
                        <a:t>¿Qué es la poesía lírica?</a:t>
                      </a:r>
                      <a:endParaRPr lang="es-CO" noProof="0" dirty="0"/>
                    </a:p>
                  </a:txBody>
                  <a:tcPr anchor="ctr">
                    <a:solidFill>
                      <a:schemeClr val="accent3">
                        <a:lumMod val="50000"/>
                      </a:schemeClr>
                    </a:solidFill>
                  </a:tcPr>
                </a:tc>
                <a:tc>
                  <a:txBody>
                    <a:bodyPr/>
                    <a:lstStyle/>
                    <a:p>
                      <a:pPr algn="ctr" rtl="0"/>
                      <a:r>
                        <a:rPr lang="es-ES" altLang="es-CO" sz="1800" dirty="0" smtClean="0">
                          <a:latin typeface="Comic Sans MS" panose="030F0702030302020204" pitchFamily="66" charset="0"/>
                        </a:rPr>
                        <a:t>¿Por qué se llama género lírico?</a:t>
                      </a:r>
                      <a:endParaRPr lang="es-ES" noProof="0" dirty="0"/>
                    </a:p>
                  </a:txBody>
                  <a:tcPr anchor="ctr">
                    <a:solidFill>
                      <a:schemeClr val="accent3">
                        <a:lumMod val="50000"/>
                      </a:schemeClr>
                    </a:solidFill>
                  </a:tcPr>
                </a:tc>
                <a:extLst>
                  <a:ext uri="{0D108BD9-81ED-4DB2-BD59-A6C34878D82A}">
                    <a16:rowId xmlns:a16="http://schemas.microsoft.com/office/drawing/2014/main" val="10000"/>
                  </a:ext>
                </a:extLst>
              </a:tr>
              <a:tr h="21919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altLang="es-CO" sz="2000" dirty="0" smtClean="0">
                          <a:latin typeface="Comic Sans MS" panose="030F0702030302020204" pitchFamily="66" charset="0"/>
                        </a:rPr>
                        <a:t>Es una  manifestación cuya finalidad primaria es revelar sentimientos en el lector u oyente.</a:t>
                      </a:r>
                    </a:p>
                    <a:p>
                      <a:pPr algn="ctr" rtl="0"/>
                      <a:endParaRPr lang="es-ES" sz="2000" noProof="0" dirty="0">
                        <a:latin typeface="Comic Sans MS" panose="030F0702030302020204" pitchFamily="66"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altLang="es-CO" sz="2000" dirty="0" smtClean="0">
                          <a:latin typeface="Comic Sans MS" panose="030F0702030302020204" pitchFamily="66" charset="0"/>
                        </a:rPr>
                        <a:t>La palabra lírica deriva de la palabra “LIRA”, que es un instrumento musical, parecida a un arpa.</a:t>
                      </a:r>
                    </a:p>
                    <a:p>
                      <a:pPr algn="ctr" rtl="0"/>
                      <a:endParaRPr lang="es-ES" sz="2000" noProof="0" dirty="0">
                        <a:latin typeface="Comic Sans MS" panose="030F0702030302020204" pitchFamily="66" charset="0"/>
                      </a:endParaRPr>
                    </a:p>
                  </a:txBody>
                  <a:tcPr anchor="ctr"/>
                </a:tc>
                <a:extLst>
                  <a:ext uri="{0D108BD9-81ED-4DB2-BD59-A6C34878D82A}">
                    <a16:rowId xmlns:a16="http://schemas.microsoft.com/office/drawing/2014/main" val="10001"/>
                  </a:ext>
                </a:extLst>
              </a:tr>
            </a:tbl>
          </a:graphicData>
        </a:graphic>
      </p:graphicFrame>
      <p:pic>
        <p:nvPicPr>
          <p:cNvPr id="2054" name="Picture 6" descr="Resultado de imagen para GIF LIR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32781" y="4857293"/>
            <a:ext cx="2162287" cy="129607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Resultado de imagen para roberto suaza marquinez"/>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86739" y="311377"/>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272023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12432" y="294042"/>
            <a:ext cx="10058402" cy="824753"/>
          </a:xfrm>
        </p:spPr>
        <p:txBody>
          <a:bodyPr rtlCol="0">
            <a:noAutofit/>
          </a:bodyPr>
          <a:lstStyle/>
          <a:p>
            <a:pPr algn="ctr"/>
            <a:r>
              <a:rPr lang="es-CO" sz="4000" b="1" dirty="0"/>
              <a:t>Principales características del género lírico</a:t>
            </a:r>
          </a:p>
        </p:txBody>
      </p:sp>
      <p:sp>
        <p:nvSpPr>
          <p:cNvPr id="4" name="Marcador de posición de contenido 3"/>
          <p:cNvSpPr>
            <a:spLocks noGrp="1"/>
          </p:cNvSpPr>
          <p:nvPr>
            <p:ph sz="half" idx="1"/>
          </p:nvPr>
        </p:nvSpPr>
        <p:spPr>
          <a:xfrm>
            <a:off x="892885" y="1129553"/>
            <a:ext cx="4959275" cy="3768762"/>
          </a:xfrm>
        </p:spPr>
        <p:txBody>
          <a:bodyPr rtlCol="0">
            <a:noAutofit/>
          </a:bodyPr>
          <a:lstStyle/>
          <a:p>
            <a:pPr algn="just">
              <a:buFont typeface="Wingdings" panose="05000000000000000000" pitchFamily="2" charset="2"/>
              <a:buChar char="§"/>
            </a:pPr>
            <a:r>
              <a:rPr lang="es-CO" dirty="0"/>
              <a:t>El género lírico puede expresar y transmitir diferentes sentimientos (gozo, tristeza, felicidad, ira, angustia, etc.).</a:t>
            </a:r>
          </a:p>
          <a:p>
            <a:pPr algn="just">
              <a:buFont typeface="Wingdings" panose="05000000000000000000" pitchFamily="2" charset="2"/>
              <a:buChar char="§"/>
            </a:pPr>
            <a:r>
              <a:rPr lang="es-CO" dirty="0"/>
              <a:t>El autor del poema (enunciante) es también quien describe en primera persona (hablante lírico o yo-poético).</a:t>
            </a:r>
          </a:p>
          <a:p>
            <a:pPr algn="just">
              <a:buFont typeface="Wingdings" panose="05000000000000000000" pitchFamily="2" charset="2"/>
              <a:buChar char="§"/>
            </a:pPr>
            <a:r>
              <a:rPr lang="es-CO" dirty="0"/>
              <a:t>El tema en que está inspirado (objeto lírico) puede ser variado.</a:t>
            </a:r>
          </a:p>
          <a:p>
            <a:pPr algn="just">
              <a:buFont typeface="Wingdings" panose="05000000000000000000" pitchFamily="2" charset="2"/>
              <a:buChar char="§"/>
            </a:pPr>
            <a:r>
              <a:rPr lang="es-CO" dirty="0"/>
              <a:t>El poeta se expresa de forma subjetiva y deja al descubierto sus sentimientos más profundos.</a:t>
            </a:r>
          </a:p>
          <a:p>
            <a:pPr algn="just"/>
            <a:endParaRPr lang="es-ES" sz="2800" dirty="0"/>
          </a:p>
        </p:txBody>
      </p:sp>
      <p:pic>
        <p:nvPicPr>
          <p:cNvPr id="10242" name="Picture 2" descr="Resultado de imagen para GIF POETA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15192" y="5109883"/>
            <a:ext cx="2526702" cy="1575994"/>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6255983" y="1112663"/>
            <a:ext cx="5475437" cy="3785652"/>
          </a:xfrm>
          <a:prstGeom prst="rect">
            <a:avLst/>
          </a:prstGeom>
        </p:spPr>
        <p:txBody>
          <a:bodyPr wrap="square">
            <a:spAutoFit/>
          </a:bodyPr>
          <a:lstStyle/>
          <a:p>
            <a:pPr marL="342900" indent="-342900" algn="just">
              <a:buFont typeface="Wingdings" panose="05000000000000000000" pitchFamily="2" charset="2"/>
              <a:buChar char="§"/>
            </a:pPr>
            <a:r>
              <a:rPr lang="es-CO" sz="2400" dirty="0"/>
              <a:t>Por lo general se escribe en forma de versos, pero también puede ser una narración en prosa: en este caso se denomina «prosa poética».</a:t>
            </a:r>
          </a:p>
          <a:p>
            <a:pPr marL="342900" indent="-342900" algn="just">
              <a:buFont typeface="Wingdings" panose="05000000000000000000" pitchFamily="2" charset="2"/>
              <a:buChar char="§"/>
            </a:pPr>
            <a:r>
              <a:rPr lang="es-CO" sz="2400" dirty="0"/>
              <a:t>En el género lírico cada estrofa de la poesía posee versos que presentan un ritmo determinado, guiando la lectura.</a:t>
            </a:r>
          </a:p>
          <a:p>
            <a:pPr marL="342900" indent="-342900" algn="just">
              <a:buFont typeface="Wingdings" panose="05000000000000000000" pitchFamily="2" charset="2"/>
              <a:buChar char="§"/>
            </a:pPr>
            <a:r>
              <a:rPr lang="es-CO" sz="2400" dirty="0"/>
              <a:t>Muchos poemas comienzan a escribirse teniendo en cuenta el número de sílabas que lo componen (métrica).</a:t>
            </a:r>
          </a:p>
        </p:txBody>
      </p:sp>
      <p:pic>
        <p:nvPicPr>
          <p:cNvPr id="7" name="Picture 2" descr="Imagen relacionad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17630" y="4961069"/>
            <a:ext cx="2603556" cy="172480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Resultado de imagen para roberto suaza marquinez"/>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1532" y="5716936"/>
            <a:ext cx="938604" cy="871964"/>
          </a:xfrm>
          <a:prstGeom prst="roundRect">
            <a:avLst>
              <a:gd name="adj" fmla="val 8594"/>
            </a:avLst>
          </a:prstGeom>
          <a:solidFill>
            <a:srgbClr val="FF0000"/>
          </a:solidFill>
          <a:ln>
            <a:solidFill>
              <a:srgbClr val="FF0000"/>
            </a:solidFill>
          </a:ln>
          <a:effectLst>
            <a:reflection blurRad="12700" stA="38000" endPos="28000" dist="5000" dir="5400000" sy="-100000" algn="bl" rotWithShape="0"/>
          </a:effectLst>
        </p:spPr>
      </p:pic>
    </p:spTree>
    <p:extLst>
      <p:ext uri="{BB962C8B-B14F-4D97-AF65-F5344CB8AC3E}">
        <p14:creationId xmlns:p14="http://schemas.microsoft.com/office/powerpoint/2010/main" val="177348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193</TotalTime>
  <Words>4815</Words>
  <Application>Microsoft Office PowerPoint</Application>
  <PresentationFormat>Panorámica</PresentationFormat>
  <Paragraphs>283</Paragraphs>
  <Slides>40</Slides>
  <Notes>2</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40</vt:i4>
      </vt:variant>
    </vt:vector>
  </HeadingPairs>
  <TitlesOfParts>
    <vt:vector size="52" baseType="lpstr">
      <vt:lpstr>Arial</vt:lpstr>
      <vt:lpstr>Calibri</vt:lpstr>
      <vt:lpstr>Comic Sans MS</vt:lpstr>
      <vt:lpstr>Open Sans</vt:lpstr>
      <vt:lpstr>Tahoma</vt:lpstr>
      <vt:lpstr>Times New Roman</vt:lpstr>
      <vt:lpstr>Tw Cen MT</vt:lpstr>
      <vt:lpstr>Tw Cen MT Condensed</vt:lpstr>
      <vt:lpstr>Verdana</vt:lpstr>
      <vt:lpstr>Wingdings</vt:lpstr>
      <vt:lpstr>Wingdings 3</vt:lpstr>
      <vt:lpstr>Integral</vt:lpstr>
      <vt:lpstr>LOS GÉNEROS LITERARIOS </vt:lpstr>
      <vt:lpstr>EL GÉNERO NARRATIVO</vt:lpstr>
      <vt:lpstr>ELEMENTOS DE LA NARRACIÓN</vt:lpstr>
      <vt:lpstr>Presentación de PowerPoint</vt:lpstr>
      <vt:lpstr>Presentación de PowerPoint</vt:lpstr>
      <vt:lpstr>Presentación de PowerPoint</vt:lpstr>
      <vt:lpstr>Presentación de PowerPoint</vt:lpstr>
      <vt:lpstr>CONCEPTO DE LÍRICA </vt:lpstr>
      <vt:lpstr>Principales características del género lírico</vt:lpstr>
      <vt:lpstr>Presentación de PowerPoint</vt:lpstr>
      <vt:lpstr>VERSO Y ESTROFA </vt:lpstr>
      <vt:lpstr>RITMO Y RIMAS</vt:lpstr>
      <vt:lpstr>LA MÉTRICA </vt:lpstr>
      <vt:lpstr>¿CÓMO SE MIDE LA MÉTRICA DE UN POEMA? </vt:lpstr>
      <vt:lpstr>Presentación de PowerPoint</vt:lpstr>
      <vt:lpstr>¿Qué es el género dramático?</vt:lpstr>
      <vt:lpstr>CARACTERÍSTICAS</vt:lpstr>
      <vt:lpstr>ELEMENTOS</vt:lpstr>
      <vt:lpstr>Presentación de PowerPoint</vt:lpstr>
      <vt:lpstr>Presentación de PowerPoint</vt:lpstr>
      <vt:lpstr>MANOS A LA OBRA Taller  1</vt:lpstr>
      <vt:lpstr>TIPOS DE TEXTOS</vt:lpstr>
      <vt:lpstr>EL TEXTO NARRATIVO</vt:lpstr>
      <vt:lpstr>EL TEXTO DESCRIPTIVO</vt:lpstr>
      <vt:lpstr>Característica de los textos descriptivos </vt:lpstr>
      <vt:lpstr>EL TEXTO ARGUMENTATIVO</vt:lpstr>
      <vt:lpstr>Tipos de texto argumentativo </vt:lpstr>
      <vt:lpstr>Estructura del texto argumentativo </vt:lpstr>
      <vt:lpstr>EL TEXTO INFORMATIVO</vt:lpstr>
      <vt:lpstr>La función principal de un texto informativo </vt:lpstr>
      <vt:lpstr>MANOS A LA OBRA Taller  2</vt:lpstr>
      <vt:lpstr>LA COMUNICACIÓN NO VERBAL</vt:lpstr>
      <vt:lpstr>¿Qué es la Comunicación no verbal? </vt:lpstr>
      <vt:lpstr>La comunicación no verbal kinésica </vt:lpstr>
      <vt:lpstr>La comunicación no verbal proxémica </vt:lpstr>
      <vt:lpstr>La comunicación no verbal paralingüística </vt:lpstr>
      <vt:lpstr>¿Qué es el cómic? </vt:lpstr>
      <vt:lpstr>EL TEXTO PUBLICITARIO </vt:lpstr>
      <vt:lpstr>MANOS A LA OBRA Taller  3</vt:lpstr>
      <vt:lpstr>webgrafía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GÉNEROS LITERARIOS</dc:title>
  <dc:creator>mauricio ramirez</dc:creator>
  <cp:lastModifiedBy>mauricio ramirez</cp:lastModifiedBy>
  <cp:revision>14</cp:revision>
  <dcterms:created xsi:type="dcterms:W3CDTF">2020-05-08T14:15:38Z</dcterms:created>
  <dcterms:modified xsi:type="dcterms:W3CDTF">2020-05-08T17:29:17Z</dcterms:modified>
</cp:coreProperties>
</file>